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37"/>
  </p:notesMasterIdLst>
  <p:sldIdLst>
    <p:sldId id="262" r:id="rId2"/>
    <p:sldId id="263" r:id="rId3"/>
    <p:sldId id="264" r:id="rId4"/>
    <p:sldId id="265" r:id="rId5"/>
    <p:sldId id="266" r:id="rId6"/>
    <p:sldId id="269" r:id="rId7"/>
    <p:sldId id="268" r:id="rId8"/>
    <p:sldId id="272" r:id="rId9"/>
    <p:sldId id="276" r:id="rId10"/>
    <p:sldId id="270" r:id="rId11"/>
    <p:sldId id="273" r:id="rId12"/>
    <p:sldId id="280" r:id="rId13"/>
    <p:sldId id="302" r:id="rId14"/>
    <p:sldId id="275" r:id="rId15"/>
    <p:sldId id="281" r:id="rId16"/>
    <p:sldId id="279" r:id="rId17"/>
    <p:sldId id="274" r:id="rId18"/>
    <p:sldId id="282" r:id="rId19"/>
    <p:sldId id="283" r:id="rId20"/>
    <p:sldId id="285" r:id="rId21"/>
    <p:sldId id="286" r:id="rId22"/>
    <p:sldId id="297" r:id="rId23"/>
    <p:sldId id="298" r:id="rId24"/>
    <p:sldId id="299" r:id="rId25"/>
    <p:sldId id="300" r:id="rId26"/>
    <p:sldId id="288" r:id="rId27"/>
    <p:sldId id="296" r:id="rId28"/>
    <p:sldId id="289" r:id="rId29"/>
    <p:sldId id="295" r:id="rId30"/>
    <p:sldId id="301" r:id="rId31"/>
    <p:sldId id="292" r:id="rId32"/>
    <p:sldId id="277" r:id="rId33"/>
    <p:sldId id="293" r:id="rId34"/>
    <p:sldId id="294" r:id="rId35"/>
    <p:sldId id="27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29" userDrawn="1">
          <p15:clr>
            <a:srgbClr val="A4A3A4"/>
          </p15:clr>
        </p15:guide>
        <p15:guide id="5" pos="7334" userDrawn="1">
          <p15:clr>
            <a:srgbClr val="A4A3A4"/>
          </p15:clr>
        </p15:guide>
        <p15:guide id="6" pos="1356" userDrawn="1">
          <p15:clr>
            <a:srgbClr val="A4A3A4"/>
          </p15:clr>
        </p15:guide>
        <p15:guide id="7" orient="horz" pos="4065" userDrawn="1">
          <p15:clr>
            <a:srgbClr val="A4A3A4"/>
          </p15:clr>
        </p15:guide>
        <p15:guide id="8" orient="horz" pos="595" userDrawn="1">
          <p15:clr>
            <a:srgbClr val="A4A3A4"/>
          </p15:clr>
        </p15:guide>
        <p15:guide id="9" pos="1867" userDrawn="1">
          <p15:clr>
            <a:srgbClr val="A4A3A4"/>
          </p15:clr>
        </p15:guide>
        <p15:guide id="10" pos="3568" userDrawn="1">
          <p15:clr>
            <a:srgbClr val="A4A3A4"/>
          </p15:clr>
        </p15:guide>
        <p15:guide id="11" orient="horz" pos="935" userDrawn="1">
          <p15:clr>
            <a:srgbClr val="A4A3A4"/>
          </p15:clr>
        </p15:guide>
        <p15:guide id="12" orient="horz" pos="1207" userDrawn="1">
          <p15:clr>
            <a:srgbClr val="A4A3A4"/>
          </p15:clr>
        </p15:guide>
        <p15:guide id="13" orient="horz" pos="1962" userDrawn="1">
          <p15:clr>
            <a:srgbClr val="A4A3A4"/>
          </p15:clr>
        </p15:guide>
        <p15:guide id="14" orient="horz" pos="2682" userDrawn="1">
          <p15:clr>
            <a:srgbClr val="A4A3A4"/>
          </p15:clr>
        </p15:guide>
        <p15:guide id="15" orient="horz" pos="2931" userDrawn="1">
          <p15:clr>
            <a:srgbClr val="A4A3A4"/>
          </p15:clr>
        </p15:guide>
        <p15:guide id="16" orient="horz" pos="338" userDrawn="1">
          <p15:clr>
            <a:srgbClr val="A4A3A4"/>
          </p15:clr>
        </p15:guide>
        <p15:guide id="17" pos="453" userDrawn="1">
          <p15:clr>
            <a:srgbClr val="A4A3A4"/>
          </p15:clr>
        </p15:guide>
        <p15:guide id="18" orient="horz" pos="1661" userDrawn="1">
          <p15:clr>
            <a:srgbClr val="A4A3A4"/>
          </p15:clr>
        </p15:guide>
        <p15:guide id="19" pos="16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272D"/>
    <a:srgbClr val="DC2828"/>
    <a:srgbClr val="CB2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24" autoAdjust="0"/>
  </p:normalViewPr>
  <p:slideViewPr>
    <p:cSldViewPr snapToGrid="0" snapToObjects="1">
      <p:cViewPr>
        <p:scale>
          <a:sx n="75" d="100"/>
          <a:sy n="75" d="100"/>
        </p:scale>
        <p:origin x="2508" y="696"/>
      </p:cViewPr>
      <p:guideLst>
        <p:guide orient="horz" pos="2069"/>
        <p:guide pos="3840"/>
        <p:guide orient="horz" pos="3929"/>
        <p:guide pos="7334"/>
        <p:guide pos="1356"/>
        <p:guide orient="horz" pos="4065"/>
        <p:guide orient="horz" pos="595"/>
        <p:guide pos="1867"/>
        <p:guide pos="3568"/>
        <p:guide orient="horz" pos="935"/>
        <p:guide orient="horz" pos="1207"/>
        <p:guide orient="horz" pos="1962"/>
        <p:guide orient="horz" pos="2682"/>
        <p:guide orient="horz" pos="2931"/>
        <p:guide orient="horz" pos="338"/>
        <p:guide pos="453"/>
        <p:guide orient="horz" pos="1661"/>
        <p:guide pos="16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61" d="100"/>
          <a:sy n="161" d="100"/>
        </p:scale>
        <p:origin x="290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7F37A-90D1-394C-AEAB-7C421B89017C}" type="datetimeFigureOut">
              <a:rPr kumimoji="1" lang="ko-KR" altLang="en-US" smtClean="0"/>
              <a:t>2022-01-26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0C25E-A331-6749-BE73-FAC5BD6B52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711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B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B69FDF1-25EF-0A4C-AC11-A45DE44709B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1047" y="352361"/>
            <a:ext cx="1440000" cy="36000"/>
          </a:xfrm>
          <a:prstGeom prst="rect">
            <a:avLst/>
          </a:prstGeom>
          <a:solidFill>
            <a:srgbClr val="DC2828">
              <a:alpha val="0"/>
            </a:srgbClr>
          </a:solidFill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DD0AF39-C0B3-E242-8838-92E5E8189D4B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1047" y="3067852"/>
            <a:ext cx="1440000" cy="36000"/>
          </a:xfrm>
          <a:prstGeom prst="rect">
            <a:avLst/>
          </a:prstGeom>
          <a:solidFill>
            <a:srgbClr val="DC2828">
              <a:alpha val="0"/>
            </a:srgbClr>
          </a:solidFill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4A57C3-C688-B644-A22C-D95003BF02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92509" y="259052"/>
            <a:ext cx="1401007" cy="4248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E8B03B0-8A65-974D-A9C3-5BC9044072FD}"/>
              </a:ext>
            </a:extLst>
          </p:cNvPr>
          <p:cNvGrpSpPr/>
          <p:nvPr userDrawn="1"/>
        </p:nvGrpSpPr>
        <p:grpSpPr>
          <a:xfrm>
            <a:off x="10232241" y="6368135"/>
            <a:ext cx="1603684" cy="180000"/>
            <a:chOff x="9981978" y="5652517"/>
            <a:chExt cx="1603684" cy="18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CC53686-8181-8244-8724-573DC10BBB3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804"/>
            <a:stretch/>
          </p:blipFill>
          <p:spPr>
            <a:xfrm>
              <a:off x="10137913" y="5652517"/>
              <a:ext cx="1447749" cy="180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154390E-D57D-D347-9396-4309379F1E6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r="91578"/>
            <a:stretch/>
          </p:blipFill>
          <p:spPr>
            <a:xfrm>
              <a:off x="9981978" y="5652517"/>
              <a:ext cx="155935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3931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B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F1E3567-2E44-5C4A-9580-3954FA571D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2509" y="259052"/>
            <a:ext cx="1401007" cy="424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33CC35-FE72-544B-8086-0F670AF11C8F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1047" y="1883108"/>
            <a:ext cx="1440000" cy="36000"/>
          </a:xfrm>
          <a:prstGeom prst="rect">
            <a:avLst/>
          </a:prstGeom>
          <a:solidFill>
            <a:srgbClr val="DC2828">
              <a:alpha val="0"/>
            </a:srgbClr>
          </a:solidFill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FFAAFE0-F965-654A-A411-C76386B5F18B}"/>
              </a:ext>
            </a:extLst>
          </p:cNvPr>
          <p:cNvGrpSpPr/>
          <p:nvPr userDrawn="1"/>
        </p:nvGrpSpPr>
        <p:grpSpPr>
          <a:xfrm>
            <a:off x="10232241" y="6368135"/>
            <a:ext cx="1603684" cy="180000"/>
            <a:chOff x="9981978" y="5652517"/>
            <a:chExt cx="1603684" cy="180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45B8753-C3A1-6C41-9FA0-F2444529E8A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804"/>
            <a:stretch/>
          </p:blipFill>
          <p:spPr>
            <a:xfrm>
              <a:off x="10137913" y="5652517"/>
              <a:ext cx="1447749" cy="18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ADEE17-9C07-9049-96DB-E17E8365BC8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r="91578"/>
            <a:stretch/>
          </p:blipFill>
          <p:spPr>
            <a:xfrm>
              <a:off x="9981978" y="5652517"/>
              <a:ext cx="155935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993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B 꼭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5641E46-1FE9-6542-AF50-E3F5D6A64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2509" y="259052"/>
            <a:ext cx="1401007" cy="4248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F8BF229-E81F-CF4D-AE69-2424F4158D66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1047" y="2089842"/>
            <a:ext cx="1440000" cy="36000"/>
          </a:xfrm>
          <a:prstGeom prst="rect">
            <a:avLst/>
          </a:prstGeom>
          <a:solidFill>
            <a:srgbClr val="DC2828">
              <a:alpha val="0"/>
            </a:srgbClr>
          </a:solidFill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D7D147C-AC20-D547-95B1-8BBE877AC5A8}"/>
              </a:ext>
            </a:extLst>
          </p:cNvPr>
          <p:cNvGrpSpPr/>
          <p:nvPr userDrawn="1"/>
        </p:nvGrpSpPr>
        <p:grpSpPr>
          <a:xfrm>
            <a:off x="10232241" y="6368135"/>
            <a:ext cx="1603684" cy="180000"/>
            <a:chOff x="9981978" y="5652517"/>
            <a:chExt cx="1603684" cy="180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FCD3B21-412B-6547-8731-5404A7AB9D6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804"/>
            <a:stretch/>
          </p:blipFill>
          <p:spPr>
            <a:xfrm>
              <a:off x="10137913" y="5652517"/>
              <a:ext cx="1447749" cy="18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92ABE14-B0B5-FF49-80FE-FB07CD046C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r="91578"/>
            <a:stretch/>
          </p:blipFill>
          <p:spPr>
            <a:xfrm>
              <a:off x="9981978" y="5652517"/>
              <a:ext cx="155935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799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B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0C9FA8D-6DD1-0049-B9F2-907D7B579A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92509" y="259052"/>
            <a:ext cx="1401007" cy="424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B9E6AA-5035-354B-B19D-8F300B1654F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1047" y="730306"/>
            <a:ext cx="1440000" cy="36000"/>
          </a:xfrm>
          <a:prstGeom prst="rect">
            <a:avLst/>
          </a:prstGeom>
          <a:solidFill>
            <a:srgbClr val="DC2828">
              <a:alpha val="0"/>
            </a:srgbClr>
          </a:solidFill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7CEE79-7E80-3148-810B-438C588CD639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1047" y="2081890"/>
            <a:ext cx="1440000" cy="36000"/>
          </a:xfrm>
          <a:prstGeom prst="rect">
            <a:avLst/>
          </a:prstGeom>
          <a:solidFill>
            <a:srgbClr val="DC2828">
              <a:alpha val="0"/>
            </a:srgbClr>
          </a:solidFill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9C63CFD-C42F-AE4A-B07B-41FBB206886A}"/>
              </a:ext>
            </a:extLst>
          </p:cNvPr>
          <p:cNvGrpSpPr/>
          <p:nvPr userDrawn="1"/>
        </p:nvGrpSpPr>
        <p:grpSpPr>
          <a:xfrm>
            <a:off x="10232241" y="6368135"/>
            <a:ext cx="1603684" cy="180000"/>
            <a:chOff x="9981978" y="5652517"/>
            <a:chExt cx="1603684" cy="1800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08676D7-A837-BB47-AB94-512F191496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21804"/>
            <a:stretch/>
          </p:blipFill>
          <p:spPr>
            <a:xfrm>
              <a:off x="10137913" y="5652517"/>
              <a:ext cx="1447749" cy="1800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03F0497-F19B-B743-8690-BBB40D0C735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r="91578"/>
            <a:stretch/>
          </p:blipFill>
          <p:spPr>
            <a:xfrm>
              <a:off x="9981978" y="5652517"/>
              <a:ext cx="155935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8480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10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github.com/richard0326/RobotMon-Go/blob/main/Setting/fluentdSettings/fluent.con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10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10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10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hyperlink" Target="https://github.com/richard0326/RobotMon-Go/blob/main/Document/fluentd%EB%A5%BC%20%ED%99%9C%EC%9A%A9%ED%95%98%EC%97%AC%20%ED%81%B4%EB%9D%BC%EC%9A%B0%EB%93%9C%20%ED%85%8C%EC%8A%A4%ED%8A%B8%20%EB%94%B0%EB%9D%BC%ED%95%98%EA%B8%B0.md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richard0326/RobotMon-Go" TargetMode="Externa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chard0326/RobotMon-Go/blob/main/Document/DatabaseTable.md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B3CCC9-1D75-E549-887B-F10CC8B665A5}"/>
              </a:ext>
            </a:extLst>
          </p:cNvPr>
          <p:cNvSpPr txBox="1"/>
          <p:nvPr/>
        </p:nvSpPr>
        <p:spPr>
          <a:xfrm>
            <a:off x="339160" y="646423"/>
            <a:ext cx="47647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2022</a:t>
            </a:r>
            <a:r>
              <a:rPr kumimoji="1" lang="ko-KR" altLang="en-US" sz="40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서버 신입사원</a:t>
            </a:r>
            <a:endParaRPr kumimoji="1" lang="en-US" altLang="ko-KR" sz="4000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sz="40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최종발표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422D1-2D3D-914A-B496-C6D302CB3EE3}"/>
              </a:ext>
            </a:extLst>
          </p:cNvPr>
          <p:cNvSpPr txBox="1"/>
          <p:nvPr/>
        </p:nvSpPr>
        <p:spPr>
          <a:xfrm>
            <a:off x="339160" y="3137317"/>
            <a:ext cx="2566728" cy="567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1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CentralServer</a:t>
            </a:r>
            <a:r>
              <a:rPr kumimoji="1" lang="ko-KR" altLang="en-US" sz="11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실</a:t>
            </a:r>
            <a:r>
              <a:rPr kumimoji="1" lang="en-US" altLang="ko-KR" sz="11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1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기술지원팀 </a:t>
            </a:r>
            <a:r>
              <a:rPr kumimoji="1" lang="en-US" altLang="ko-KR" sz="11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 </a:t>
            </a:r>
            <a:r>
              <a:rPr kumimoji="1" lang="ko-KR" altLang="en-US" sz="1100" b="1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정등혁</a:t>
            </a:r>
            <a:endParaRPr kumimoji="1" lang="ko-KR" altLang="en-US" sz="11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2022.01.26</a:t>
            </a:r>
            <a:endParaRPr kumimoji="1" lang="ko-KR" altLang="en-US" sz="11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038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C2F5-4B43-354A-8562-99C11017D620}"/>
              </a:ext>
            </a:extLst>
          </p:cNvPr>
          <p:cNvSpPr txBox="1"/>
          <p:nvPr/>
        </p:nvSpPr>
        <p:spPr>
          <a:xfrm>
            <a:off x="2165796" y="1997765"/>
            <a:ext cx="26667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kumimoji="1" lang="ko-KR" altLang="en-US" sz="30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컨텐츠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D8458-DAB0-4A3A-AC47-FF9BD51B99A0}"/>
              </a:ext>
            </a:extLst>
          </p:cNvPr>
          <p:cNvSpPr txBox="1"/>
          <p:nvPr/>
        </p:nvSpPr>
        <p:spPr>
          <a:xfrm>
            <a:off x="2585673" y="2551763"/>
            <a:ext cx="60975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3-1. .NET 6.0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시작 방식 적용</a:t>
            </a:r>
            <a:endParaRPr kumimoji="1" lang="en-US" altLang="ko-KR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3-2.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 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Controller</a:t>
            </a:r>
          </a:p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3-3.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로그인 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Controller</a:t>
            </a:r>
          </a:p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3-4. </a:t>
            </a:r>
            <a:r>
              <a:rPr kumimoji="1" lang="en-US" altLang="ko-KR" b="1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AuthTokenCheck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미들웨어</a:t>
            </a:r>
            <a:endParaRPr kumimoji="1" lang="en-US" altLang="ko-KR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3-5.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출석체크 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Controller</a:t>
            </a:r>
          </a:p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3-6.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우편 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Controller</a:t>
            </a:r>
          </a:p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3-7. </a:t>
            </a:r>
            <a:r>
              <a:rPr kumimoji="1" lang="en-US" altLang="ko-KR" b="1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RankingManager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b="1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싱글톤</a:t>
            </a:r>
            <a:endParaRPr kumimoji="1" lang="en-US" altLang="ko-KR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3-8. Database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특이사항</a:t>
            </a:r>
          </a:p>
        </p:txBody>
      </p:sp>
    </p:spTree>
    <p:extLst>
      <p:ext uri="{BB962C8B-B14F-4D97-AF65-F5344CB8AC3E}">
        <p14:creationId xmlns:p14="http://schemas.microsoft.com/office/powerpoint/2010/main" val="835850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11C279-511D-4B26-B94F-A957ABEE0909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E37D5F-EBD0-42CD-8629-7D46E2A4CBF4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0DA359-466F-4AAA-950E-5DB182F05E15}"/>
              </a:ext>
            </a:extLst>
          </p:cNvPr>
          <p:cNvSpPr txBox="1"/>
          <p:nvPr/>
        </p:nvSpPr>
        <p:spPr>
          <a:xfrm>
            <a:off x="6780440" y="2642787"/>
            <a:ext cx="272551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 Config </a:t>
            </a: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설정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15374E-A30B-46FA-9510-F9E21FBBD81F}"/>
              </a:ext>
            </a:extLst>
          </p:cNvPr>
          <p:cNvSpPr txBox="1"/>
          <p:nvPr/>
        </p:nvSpPr>
        <p:spPr>
          <a:xfrm>
            <a:off x="6780440" y="2905077"/>
            <a:ext cx="4862285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.NET 6.0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부터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Startup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객체 없이 호출이 가능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Environment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값에 따라 모드를 구분되어 실행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appsettings.Development.json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개발 환경 세팅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appsettings.Production.json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: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배포 환경 세팅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클라우드 환경에 맞게 설정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이것은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Log, Redis, DB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대한 초기값 설정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6DAD77-7C62-40FF-A042-D49397F5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" y="1484313"/>
            <a:ext cx="5619750" cy="43719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790CA9-8FC2-4318-8763-D8B7B7B6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40" y="1479792"/>
            <a:ext cx="2438400" cy="82867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E58AAD-D453-41E7-B0BB-1C8DB218C4CD}"/>
              </a:ext>
            </a:extLst>
          </p:cNvPr>
          <p:cNvSpPr txBox="1"/>
          <p:nvPr/>
        </p:nvSpPr>
        <p:spPr>
          <a:xfrm>
            <a:off x="7517937" y="2253593"/>
            <a:ext cx="963405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MyConfig.json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17655B-AE29-4CD0-A9F1-7928BE466122}"/>
              </a:ext>
            </a:extLst>
          </p:cNvPr>
          <p:cNvSpPr txBox="1"/>
          <p:nvPr/>
        </p:nvSpPr>
        <p:spPr>
          <a:xfrm>
            <a:off x="3140411" y="5856288"/>
            <a:ext cx="788999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Program.cs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BFAB1E-23DF-4255-B49F-2F739096A8DF}"/>
              </a:ext>
            </a:extLst>
          </p:cNvPr>
          <p:cNvSpPr txBox="1"/>
          <p:nvPr/>
        </p:nvSpPr>
        <p:spPr>
          <a:xfrm>
            <a:off x="2145591" y="685624"/>
            <a:ext cx="369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3-1. .NET 6.0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시작 방식 적용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ko-KR" altLang="en-US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06A94C-B8F5-4864-A8FD-828B206C9F33}"/>
              </a:ext>
            </a:extLst>
          </p:cNvPr>
          <p:cNvCxnSpPr>
            <a:endCxn id="9" idx="1"/>
          </p:cNvCxnSpPr>
          <p:nvPr/>
        </p:nvCxnSpPr>
        <p:spPr>
          <a:xfrm flipV="1">
            <a:off x="2505075" y="1894130"/>
            <a:ext cx="4275365" cy="652877"/>
          </a:xfrm>
          <a:prstGeom prst="bentConnector3">
            <a:avLst>
              <a:gd name="adj1" fmla="val 75175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526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1AA069-9BAD-4210-BB56-9950420E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41" y="1116320"/>
            <a:ext cx="5372100" cy="561022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B11C279-511D-4B26-B94F-A957ABEE0909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E37D5F-EBD0-42CD-8629-7D46E2A4CBF4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0DA359-466F-4AAA-950E-5DB182F05E15}"/>
              </a:ext>
            </a:extLst>
          </p:cNvPr>
          <p:cNvSpPr txBox="1"/>
          <p:nvPr/>
        </p:nvSpPr>
        <p:spPr>
          <a:xfrm>
            <a:off x="6780440" y="3487044"/>
            <a:ext cx="272551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3. Logfile </a:t>
            </a: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저장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15374E-A30B-46FA-9510-F9E21FBBD81F}"/>
              </a:ext>
            </a:extLst>
          </p:cNvPr>
          <p:cNvSpPr txBox="1"/>
          <p:nvPr/>
        </p:nvSpPr>
        <p:spPr>
          <a:xfrm>
            <a:off x="6780440" y="3749334"/>
            <a:ext cx="4862285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Console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출력이 빠른 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Zlogger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를 활용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logTest.pos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파일은 나중에 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fluentd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tail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용으로 활용될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pos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파일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서버가 로그를 남기지 못하는 상황을 예방하기 위해서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log rotation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사용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EFB12A-CC26-4012-9B71-1660B0BAF25D}"/>
              </a:ext>
            </a:extLst>
          </p:cNvPr>
          <p:cNvSpPr txBox="1"/>
          <p:nvPr/>
        </p:nvSpPr>
        <p:spPr>
          <a:xfrm>
            <a:off x="6780440" y="2400300"/>
            <a:ext cx="272551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 Transient,</a:t>
            </a: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Singleton</a:t>
            </a: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사용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E184E4-9C86-4061-A371-F205363B6215}"/>
              </a:ext>
            </a:extLst>
          </p:cNvPr>
          <p:cNvSpPr txBox="1"/>
          <p:nvPr/>
        </p:nvSpPr>
        <p:spPr>
          <a:xfrm>
            <a:off x="6780440" y="2662590"/>
            <a:ext cx="4862285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여러 스레드가 동시에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DB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접근할 수 있도록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Transient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를 사용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D4F9C8-8E4B-4256-A2C3-8C8F09224354}"/>
              </a:ext>
            </a:extLst>
          </p:cNvPr>
          <p:cNvSpPr txBox="1"/>
          <p:nvPr/>
        </p:nvSpPr>
        <p:spPr>
          <a:xfrm>
            <a:off x="2145591" y="685624"/>
            <a:ext cx="369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3-1. .NET 6.0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시작 방식 적용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ko-KR" altLang="en-US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57369F-D536-4075-868C-953B500B785B}"/>
              </a:ext>
            </a:extLst>
          </p:cNvPr>
          <p:cNvSpPr txBox="1"/>
          <p:nvPr/>
        </p:nvSpPr>
        <p:spPr>
          <a:xfrm>
            <a:off x="12566850" y="2833347"/>
            <a:ext cx="4862285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개발자의 실수 예방을 위해 내부적을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Dispose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패턴 사용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004683A-27E7-457A-9B60-AABD9166ACEA}"/>
              </a:ext>
            </a:extLst>
          </p:cNvPr>
          <p:cNvCxnSpPr/>
          <p:nvPr/>
        </p:nvCxnSpPr>
        <p:spPr>
          <a:xfrm>
            <a:off x="2714625" y="4989653"/>
            <a:ext cx="16383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82AA0F9-8F40-40D4-9A93-4DB84E866D79}"/>
              </a:ext>
            </a:extLst>
          </p:cNvPr>
          <p:cNvCxnSpPr/>
          <p:nvPr/>
        </p:nvCxnSpPr>
        <p:spPr>
          <a:xfrm>
            <a:off x="2145591" y="5447710"/>
            <a:ext cx="16383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21BCD4-D760-4F57-9935-8F370875DBEF}"/>
              </a:ext>
            </a:extLst>
          </p:cNvPr>
          <p:cNvSpPr/>
          <p:nvPr/>
        </p:nvSpPr>
        <p:spPr>
          <a:xfrm>
            <a:off x="1181100" y="1333500"/>
            <a:ext cx="4219575" cy="9905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1B66DB-8E0A-4175-A011-D9DF9AF57078}"/>
              </a:ext>
            </a:extLst>
          </p:cNvPr>
          <p:cNvCxnSpPr>
            <a:cxnSpLocks/>
          </p:cNvCxnSpPr>
          <p:nvPr/>
        </p:nvCxnSpPr>
        <p:spPr>
          <a:xfrm>
            <a:off x="1726491" y="3186836"/>
            <a:ext cx="411159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845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11C279-511D-4B26-B94F-A957ABEE0909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E37D5F-EBD0-42CD-8629-7D46E2A4CBF4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062C9A-5669-4A10-834E-37FDE90E42D2}"/>
              </a:ext>
            </a:extLst>
          </p:cNvPr>
          <p:cNvSpPr txBox="1"/>
          <p:nvPr/>
        </p:nvSpPr>
        <p:spPr>
          <a:xfrm>
            <a:off x="7242502" y="2572109"/>
            <a:ext cx="272551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4. </a:t>
            </a: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초기화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C038A3-71B3-4031-8D90-5017FE6FD1D8}"/>
              </a:ext>
            </a:extLst>
          </p:cNvPr>
          <p:cNvSpPr txBox="1"/>
          <p:nvPr/>
        </p:nvSpPr>
        <p:spPr>
          <a:xfrm>
            <a:off x="7242502" y="2834399"/>
            <a:ext cx="4862285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싱글톤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객체들 초기화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DataStorage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객체는 기획 데이터를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DB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초기에 로드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RankingManager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객체는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Redis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랭킹 정보 로드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D4F9C8-8E4B-4256-A2C3-8C8F09224354}"/>
              </a:ext>
            </a:extLst>
          </p:cNvPr>
          <p:cNvSpPr txBox="1"/>
          <p:nvPr/>
        </p:nvSpPr>
        <p:spPr>
          <a:xfrm>
            <a:off x="2145591" y="685624"/>
            <a:ext cx="369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3-1. .NET 6.0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시작 방식 적용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ko-KR" altLang="en-US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47364D-ECCD-4FDF-9F64-BBAC8DAC9A2E}"/>
              </a:ext>
            </a:extLst>
          </p:cNvPr>
          <p:cNvSpPr txBox="1"/>
          <p:nvPr/>
        </p:nvSpPr>
        <p:spPr>
          <a:xfrm>
            <a:off x="7242502" y="3843842"/>
            <a:ext cx="272551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5. Bind IP/Port</a:t>
            </a:r>
            <a:endParaRPr kumimoji="1" lang="ko-KR" altLang="en-US" sz="1200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BA267F-32C0-4303-8D96-AB884B993FDA}"/>
              </a:ext>
            </a:extLst>
          </p:cNvPr>
          <p:cNvSpPr txBox="1"/>
          <p:nvPr/>
        </p:nvSpPr>
        <p:spPr>
          <a:xfrm>
            <a:off x="7242502" y="4106132"/>
            <a:ext cx="4862285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MyConfig.json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받은 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urls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정보를 토대로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bind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시도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57369F-D536-4075-868C-953B500B785B}"/>
              </a:ext>
            </a:extLst>
          </p:cNvPr>
          <p:cNvSpPr txBox="1"/>
          <p:nvPr/>
        </p:nvSpPr>
        <p:spPr>
          <a:xfrm>
            <a:off x="12566850" y="2833347"/>
            <a:ext cx="4862285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여러 스레드가 동시에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DB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접근할 수 있도록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Transient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DB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를 관리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개발자의 실수 예방을 위해 내부적을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Dispose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패턴 사용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47A768-EB66-4E6B-B127-53B9120D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90" y="1172579"/>
            <a:ext cx="6000750" cy="52006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15A51CB-C044-4128-B184-2EDA40EC8A76}"/>
              </a:ext>
            </a:extLst>
          </p:cNvPr>
          <p:cNvSpPr/>
          <p:nvPr/>
        </p:nvSpPr>
        <p:spPr>
          <a:xfrm>
            <a:off x="1104900" y="4191601"/>
            <a:ext cx="4733188" cy="7550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4CECEE8-F50B-42DF-87D7-073E38EC8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057" y="1172579"/>
            <a:ext cx="2438400" cy="82867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67EF70E-EC2D-49C4-B27B-08207823E21E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1182335" y="1586917"/>
            <a:ext cx="6203722" cy="4518610"/>
          </a:xfrm>
          <a:prstGeom prst="bentConnector3">
            <a:avLst>
              <a:gd name="adj1" fmla="val 93758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FC65E1-9E36-4A19-8D18-ACE42D637612}"/>
              </a:ext>
            </a:extLst>
          </p:cNvPr>
          <p:cNvSpPr txBox="1"/>
          <p:nvPr/>
        </p:nvSpPr>
        <p:spPr>
          <a:xfrm>
            <a:off x="8123554" y="1966167"/>
            <a:ext cx="963405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MyConfig.json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103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11C279-511D-4B26-B94F-A957ABEE0909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E37D5F-EBD0-42CD-8629-7D46E2A4CBF4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06F6F7-C795-4EDC-9D63-F69839AD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" y="2773363"/>
            <a:ext cx="6096000" cy="1581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1BD7CD-1716-4A2C-BC9F-9B31530A63EB}"/>
              </a:ext>
            </a:extLst>
          </p:cNvPr>
          <p:cNvSpPr txBox="1"/>
          <p:nvPr/>
        </p:nvSpPr>
        <p:spPr>
          <a:xfrm>
            <a:off x="6967538" y="3117104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</a:t>
            </a: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비밀번호 </a:t>
            </a:r>
            <a:r>
              <a:rPr kumimoji="1" lang="ko-KR" altLang="en-US" sz="1200" b="1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해싱</a:t>
            </a:r>
            <a:endParaRPr kumimoji="1" lang="ko-KR" altLang="en-US" sz="1200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D2F91-168E-4665-A187-1E6157A7C5C9}"/>
              </a:ext>
            </a:extLst>
          </p:cNvPr>
          <p:cNvSpPr txBox="1"/>
          <p:nvPr/>
        </p:nvSpPr>
        <p:spPr>
          <a:xfrm>
            <a:off x="6967539" y="3379394"/>
            <a:ext cx="3992334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랜덤 스트링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salt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와 실제 비밀번호를 활용하여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Hash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값을 얻음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Salt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와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Hash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를 같이 관리하여 보관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53806-D624-40ED-B3C0-BD91270D56E2}"/>
              </a:ext>
            </a:extLst>
          </p:cNvPr>
          <p:cNvSpPr txBox="1"/>
          <p:nvPr/>
        </p:nvSpPr>
        <p:spPr>
          <a:xfrm>
            <a:off x="2145591" y="685624"/>
            <a:ext cx="369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3-2.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 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Controller</a:t>
            </a:r>
            <a:endParaRPr kumimoji="1" lang="ko-KR" altLang="en-US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FFA285-C912-44B5-9A03-0517F179DB86}"/>
              </a:ext>
            </a:extLst>
          </p:cNvPr>
          <p:cNvSpPr txBox="1"/>
          <p:nvPr/>
        </p:nvSpPr>
        <p:spPr>
          <a:xfrm>
            <a:off x="2936942" y="4352629"/>
            <a:ext cx="166039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CreateAccountController.cs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82CA69B-A7C3-451D-BA42-E7BE7E1CDECA}"/>
              </a:ext>
            </a:extLst>
          </p:cNvPr>
          <p:cNvCxnSpPr/>
          <p:nvPr/>
        </p:nvCxnSpPr>
        <p:spPr>
          <a:xfrm>
            <a:off x="2044058" y="3692162"/>
            <a:ext cx="147390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6C4BB7-264A-4124-A03F-30E97EDBDC46}"/>
              </a:ext>
            </a:extLst>
          </p:cNvPr>
          <p:cNvCxnSpPr/>
          <p:nvPr/>
        </p:nvCxnSpPr>
        <p:spPr>
          <a:xfrm>
            <a:off x="4444358" y="3863612"/>
            <a:ext cx="147390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FED2A8F0-4616-4153-AF48-56D3F8FC319B}"/>
              </a:ext>
            </a:extLst>
          </p:cNvPr>
          <p:cNvSpPr/>
          <p:nvPr/>
        </p:nvSpPr>
        <p:spPr>
          <a:xfrm>
            <a:off x="4109749" y="4953862"/>
            <a:ext cx="805151" cy="77066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salt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5495845-B3B0-4296-B69E-E9E992E795D6}"/>
              </a:ext>
            </a:extLst>
          </p:cNvPr>
          <p:cNvSpPr/>
          <p:nvPr/>
        </p:nvSpPr>
        <p:spPr>
          <a:xfrm>
            <a:off x="2834345" y="4953862"/>
            <a:ext cx="805151" cy="77066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PW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82154E-382F-4680-BE3C-FDF3974BD715}"/>
              </a:ext>
            </a:extLst>
          </p:cNvPr>
          <p:cNvSpPr/>
          <p:nvPr/>
        </p:nvSpPr>
        <p:spPr>
          <a:xfrm>
            <a:off x="2562225" y="4843529"/>
            <a:ext cx="2609850" cy="10048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17D6617-D5E3-446B-AD9E-F36410ABE505}"/>
              </a:ext>
            </a:extLst>
          </p:cNvPr>
          <p:cNvSpPr/>
          <p:nvPr/>
        </p:nvSpPr>
        <p:spPr>
          <a:xfrm>
            <a:off x="5693424" y="4882134"/>
            <a:ext cx="955026" cy="91411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hash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04DC561-0A4E-4D2C-A71F-22E97F237311}"/>
              </a:ext>
            </a:extLst>
          </p:cNvPr>
          <p:cNvCxnSpPr>
            <a:cxnSpLocks/>
            <a:stCxn id="5" idx="3"/>
            <a:endCxn id="19" idx="2"/>
          </p:cNvCxnSpPr>
          <p:nvPr/>
        </p:nvCxnSpPr>
        <p:spPr>
          <a:xfrm flipV="1">
            <a:off x="5172075" y="5339193"/>
            <a:ext cx="521349" cy="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40838B-E723-4E75-90D1-F1170EC26409}"/>
              </a:ext>
            </a:extLst>
          </p:cNvPr>
          <p:cNvSpPr txBox="1"/>
          <p:nvPr/>
        </p:nvSpPr>
        <p:spPr>
          <a:xfrm>
            <a:off x="3708158" y="5137473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6CA09F-FE6F-494E-B3E1-7AFC9451E701}"/>
              </a:ext>
            </a:extLst>
          </p:cNvPr>
          <p:cNvSpPr txBox="1"/>
          <p:nvPr/>
        </p:nvSpPr>
        <p:spPr>
          <a:xfrm>
            <a:off x="3517967" y="5814458"/>
            <a:ext cx="139693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SHA Hash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955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11C279-511D-4B26-B94F-A957ABEE0909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E37D5F-EBD0-42CD-8629-7D46E2A4CBF4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1BD7CD-1716-4A2C-BC9F-9B31530A63EB}"/>
              </a:ext>
            </a:extLst>
          </p:cNvPr>
          <p:cNvSpPr txBox="1"/>
          <p:nvPr/>
        </p:nvSpPr>
        <p:spPr>
          <a:xfrm>
            <a:off x="6967538" y="2950921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</a:t>
            </a: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인증 토큰 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D2F91-168E-4665-A187-1E6157A7C5C9}"/>
              </a:ext>
            </a:extLst>
          </p:cNvPr>
          <p:cNvSpPr txBox="1"/>
          <p:nvPr/>
        </p:nvSpPr>
        <p:spPr>
          <a:xfrm>
            <a:off x="6967539" y="3213211"/>
            <a:ext cx="3992334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PW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Salt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를 가지고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Hash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를 구해본 뒤 일치 여부 확인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일치하는 경우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랜덤 문자열인 인증 토큰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AuthToken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만들어주고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Redis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아래와 같이 입력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{ Key : ID, Value : 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AuthToken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Time : 1 Day 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34B47A-B4EA-46C4-A11B-A984CAB13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" y="1916113"/>
            <a:ext cx="5762625" cy="35909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977BF2-C7AF-4229-B1C8-68E2A670A1C4}"/>
              </a:ext>
            </a:extLst>
          </p:cNvPr>
          <p:cNvSpPr txBox="1"/>
          <p:nvPr/>
        </p:nvSpPr>
        <p:spPr>
          <a:xfrm>
            <a:off x="2145591" y="685624"/>
            <a:ext cx="369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3-3.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로그인 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Controller</a:t>
            </a:r>
            <a:endParaRPr kumimoji="1" lang="ko-KR" altLang="en-US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DDD5AD-7432-45EB-A37D-2895342D5394}"/>
              </a:ext>
            </a:extLst>
          </p:cNvPr>
          <p:cNvSpPr txBox="1"/>
          <p:nvPr/>
        </p:nvSpPr>
        <p:spPr>
          <a:xfrm>
            <a:off x="2709951" y="5507038"/>
            <a:ext cx="115897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LoginController.cs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1C5BB49-046C-4F0C-9F1F-62E46C617670}"/>
              </a:ext>
            </a:extLst>
          </p:cNvPr>
          <p:cNvSpPr/>
          <p:nvPr/>
        </p:nvSpPr>
        <p:spPr>
          <a:xfrm>
            <a:off x="8537103" y="4953862"/>
            <a:ext cx="805151" cy="77066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salt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18C6C4D-D8D9-47A0-8E65-C337A16D4CFF}"/>
              </a:ext>
            </a:extLst>
          </p:cNvPr>
          <p:cNvSpPr/>
          <p:nvPr/>
        </p:nvSpPr>
        <p:spPr>
          <a:xfrm>
            <a:off x="7261699" y="4953862"/>
            <a:ext cx="805151" cy="77066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PW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00CDDB-7A09-4434-852F-B9971D5310FF}"/>
              </a:ext>
            </a:extLst>
          </p:cNvPr>
          <p:cNvSpPr/>
          <p:nvPr/>
        </p:nvSpPr>
        <p:spPr>
          <a:xfrm>
            <a:off x="6989579" y="4843529"/>
            <a:ext cx="2609850" cy="10048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033C8FF-23F6-4A7A-ACB4-C8E9ABBA3217}"/>
              </a:ext>
            </a:extLst>
          </p:cNvPr>
          <p:cNvSpPr/>
          <p:nvPr/>
        </p:nvSpPr>
        <p:spPr>
          <a:xfrm>
            <a:off x="10120778" y="4882134"/>
            <a:ext cx="955026" cy="91411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hash</a:t>
            </a:r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2FC2688-BCF4-4F2A-941A-F15721CF2D5A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 flipV="1">
            <a:off x="9599429" y="5339193"/>
            <a:ext cx="521349" cy="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C9F510-D973-481A-AB45-CC054B23A40B}"/>
              </a:ext>
            </a:extLst>
          </p:cNvPr>
          <p:cNvSpPr txBox="1"/>
          <p:nvPr/>
        </p:nvSpPr>
        <p:spPr>
          <a:xfrm>
            <a:off x="8135512" y="5137473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8E80DE-E743-4C93-A423-3833CB0EDFB7}"/>
              </a:ext>
            </a:extLst>
          </p:cNvPr>
          <p:cNvSpPr txBox="1"/>
          <p:nvPr/>
        </p:nvSpPr>
        <p:spPr>
          <a:xfrm>
            <a:off x="7945321" y="5814458"/>
            <a:ext cx="1396933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SHA Hash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0CF9DD-5E86-4DEA-93A5-6360AC43543F}"/>
              </a:ext>
            </a:extLst>
          </p:cNvPr>
          <p:cNvCxnSpPr/>
          <p:nvPr/>
        </p:nvCxnSpPr>
        <p:spPr>
          <a:xfrm>
            <a:off x="2886075" y="2286000"/>
            <a:ext cx="26765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1C20B9F-AC1B-4439-9755-E0C4BAB2EA9C}"/>
              </a:ext>
            </a:extLst>
          </p:cNvPr>
          <p:cNvCxnSpPr>
            <a:cxnSpLocks/>
          </p:cNvCxnSpPr>
          <p:nvPr/>
        </p:nvCxnSpPr>
        <p:spPr>
          <a:xfrm>
            <a:off x="1466850" y="4103872"/>
            <a:ext cx="552272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D505AD0-8CDC-4EC6-A114-FC50155A93B8}"/>
              </a:ext>
            </a:extLst>
          </p:cNvPr>
          <p:cNvCxnSpPr/>
          <p:nvPr/>
        </p:nvCxnSpPr>
        <p:spPr>
          <a:xfrm>
            <a:off x="2145591" y="3648075"/>
            <a:ext cx="146438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513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5F64F5-4C90-42D0-849E-3F5F229AB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" y="1484313"/>
            <a:ext cx="5867400" cy="439102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B11C279-511D-4B26-B94F-A957ABEE0909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E37D5F-EBD0-42CD-8629-7D46E2A4CBF4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0DA359-466F-4AAA-950E-5DB182F05E15}"/>
              </a:ext>
            </a:extLst>
          </p:cNvPr>
          <p:cNvSpPr txBox="1"/>
          <p:nvPr/>
        </p:nvSpPr>
        <p:spPr>
          <a:xfrm>
            <a:off x="6780440" y="3185712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</a:t>
            </a: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인증 토큰 확인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15374E-A30B-46FA-9510-F9E21FBBD81F}"/>
              </a:ext>
            </a:extLst>
          </p:cNvPr>
          <p:cNvSpPr txBox="1"/>
          <p:nvPr/>
        </p:nvSpPr>
        <p:spPr>
          <a:xfrm>
            <a:off x="6780440" y="3448002"/>
            <a:ext cx="3525965" cy="755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{ key : ID }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AuthToken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읽고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비교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Request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ID,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AuthToken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키워드가 존재하지 않으면 실패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실패 시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Http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상태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코드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512~599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를 반환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 (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사용자 코드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006F7-40BF-4283-A084-7019A957447D}"/>
              </a:ext>
            </a:extLst>
          </p:cNvPr>
          <p:cNvSpPr txBox="1"/>
          <p:nvPr/>
        </p:nvSpPr>
        <p:spPr>
          <a:xfrm>
            <a:off x="2709951" y="5875338"/>
            <a:ext cx="1885773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AuthTokenCheckMiddleware.cs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F0D3F3-7F70-479F-A0D9-5D809ACC8943}"/>
              </a:ext>
            </a:extLst>
          </p:cNvPr>
          <p:cNvSpPr txBox="1"/>
          <p:nvPr/>
        </p:nvSpPr>
        <p:spPr>
          <a:xfrm>
            <a:off x="2145591" y="685624"/>
            <a:ext cx="369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3-4. </a:t>
            </a:r>
            <a:r>
              <a:rPr kumimoji="1" lang="en-US" altLang="ko-KR" b="1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AuthTokenCheck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미들웨어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563072-67BD-4C07-90CC-8D805DC1869C}"/>
              </a:ext>
            </a:extLst>
          </p:cNvPr>
          <p:cNvSpPr/>
          <p:nvPr/>
        </p:nvSpPr>
        <p:spPr>
          <a:xfrm>
            <a:off x="3467100" y="1858841"/>
            <a:ext cx="2628900" cy="54145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766A0A7-5E0F-4795-A586-E78B8616EF0E}"/>
              </a:ext>
            </a:extLst>
          </p:cNvPr>
          <p:cNvCxnSpPr/>
          <p:nvPr/>
        </p:nvCxnSpPr>
        <p:spPr>
          <a:xfrm>
            <a:off x="2305050" y="3657600"/>
            <a:ext cx="185737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8C9A567-171E-48C6-933E-D43F56C9F418}"/>
              </a:ext>
            </a:extLst>
          </p:cNvPr>
          <p:cNvCxnSpPr>
            <a:cxnSpLocks/>
          </p:cNvCxnSpPr>
          <p:nvPr/>
        </p:nvCxnSpPr>
        <p:spPr>
          <a:xfrm>
            <a:off x="1133475" y="5048250"/>
            <a:ext cx="401955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004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11C279-511D-4B26-B94F-A957ABEE0909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E37D5F-EBD0-42CD-8629-7D46E2A4CBF4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33C551-7D7B-4EAB-90C0-C76BBC6C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" y="2645377"/>
            <a:ext cx="5400675" cy="26289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1B5A96-24E1-4137-92AA-424B757ACA09}"/>
              </a:ext>
            </a:extLst>
          </p:cNvPr>
          <p:cNvSpPr txBox="1"/>
          <p:nvPr/>
        </p:nvSpPr>
        <p:spPr>
          <a:xfrm>
            <a:off x="6780440" y="3185712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</a:t>
            </a: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중복 요청 막기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F9E41A-3975-4A8C-A2A3-94546832AD7E}"/>
              </a:ext>
            </a:extLst>
          </p:cNvPr>
          <p:cNvSpPr txBox="1"/>
          <p:nvPr/>
        </p:nvSpPr>
        <p:spPr>
          <a:xfrm>
            <a:off x="6780441" y="3448002"/>
            <a:ext cx="3992334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중복 요청 시 동기화 문제 때문에 세션 당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개의 요청을 처리하기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위해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Redis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를 활용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{ key : 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AuthToken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value : “”, time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 min }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Key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 존재하지 않는 경우에만 입력이 가능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응답이 끝난 경우 인증 토큰을 제거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F96E0B-6C24-4F1D-BFAE-6599C0C63C6C}"/>
              </a:ext>
            </a:extLst>
          </p:cNvPr>
          <p:cNvSpPr txBox="1"/>
          <p:nvPr/>
        </p:nvSpPr>
        <p:spPr>
          <a:xfrm>
            <a:off x="2709951" y="5274277"/>
            <a:ext cx="1885773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AuthTokenCheckMiddleware.cs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F353AA-DCB8-4BEF-9C96-00B6433519E8}"/>
              </a:ext>
            </a:extLst>
          </p:cNvPr>
          <p:cNvSpPr txBox="1"/>
          <p:nvPr/>
        </p:nvSpPr>
        <p:spPr>
          <a:xfrm>
            <a:off x="2145591" y="685624"/>
            <a:ext cx="369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3-4. </a:t>
            </a:r>
            <a:r>
              <a:rPr kumimoji="1" lang="en-US" altLang="ko-KR" b="1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AuthTokenCheck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미들웨어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98AD0EF-1AA1-4FB3-B6AB-046CDFAD7C23}"/>
              </a:ext>
            </a:extLst>
          </p:cNvPr>
          <p:cNvCxnSpPr/>
          <p:nvPr/>
        </p:nvCxnSpPr>
        <p:spPr>
          <a:xfrm>
            <a:off x="1133475" y="5162550"/>
            <a:ext cx="24479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29FDD5B1-527C-4691-9327-B6FAB04FE19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809750" y="3028950"/>
            <a:ext cx="4970691" cy="1027424"/>
          </a:xfrm>
          <a:prstGeom prst="bentConnector3">
            <a:avLst>
              <a:gd name="adj1" fmla="val 80468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2DE6E-1488-4125-AB44-C126C8D5DFB0}"/>
              </a:ext>
            </a:extLst>
          </p:cNvPr>
          <p:cNvSpPr/>
          <p:nvPr/>
        </p:nvSpPr>
        <p:spPr>
          <a:xfrm>
            <a:off x="719138" y="4343400"/>
            <a:ext cx="3662362" cy="39051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98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11C279-511D-4B26-B94F-A957ABEE0909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E37D5F-EBD0-42CD-8629-7D46E2A4CBF4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1BD7CD-1716-4A2C-BC9F-9B31530A63EB}"/>
              </a:ext>
            </a:extLst>
          </p:cNvPr>
          <p:cNvSpPr txBox="1"/>
          <p:nvPr/>
        </p:nvSpPr>
        <p:spPr>
          <a:xfrm>
            <a:off x="7900989" y="2645377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 </a:t>
            </a: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요일 별 보상 방식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D2F91-168E-4665-A187-1E6157A7C5C9}"/>
              </a:ext>
            </a:extLst>
          </p:cNvPr>
          <p:cNvSpPr txBox="1"/>
          <p:nvPr/>
        </p:nvSpPr>
        <p:spPr>
          <a:xfrm>
            <a:off x="7900990" y="2907667"/>
            <a:ext cx="3741735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월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~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일요일 기획 데이터를 서버 시작 시 미리 읽음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 시 만든 출석체크 정보를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Update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하는 방식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Select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기존 데이터를 확인 후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출석 체크가 가능한 경우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Update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를 진행함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70D4CB-2D66-4C0E-BB82-6F865A92561E}"/>
              </a:ext>
            </a:extLst>
          </p:cNvPr>
          <p:cNvSpPr txBox="1"/>
          <p:nvPr/>
        </p:nvSpPr>
        <p:spPr>
          <a:xfrm>
            <a:off x="2145591" y="685624"/>
            <a:ext cx="369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3-5.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출석체크 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Controller</a:t>
            </a:r>
            <a:endParaRPr kumimoji="1" lang="ko-KR" altLang="en-US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934C9B-E816-48BC-8E00-E269340C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8" y="1482726"/>
            <a:ext cx="7067550" cy="4191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ADCEAC-D60A-43F0-9D5C-E290EC80025B}"/>
              </a:ext>
            </a:extLst>
          </p:cNvPr>
          <p:cNvSpPr txBox="1"/>
          <p:nvPr/>
        </p:nvSpPr>
        <p:spPr>
          <a:xfrm>
            <a:off x="3590607" y="5673726"/>
            <a:ext cx="802464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GameDb.cs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A7B96EE-4BC2-46A4-B232-8A3642D705D3}"/>
              </a:ext>
            </a:extLst>
          </p:cNvPr>
          <p:cNvCxnSpPr/>
          <p:nvPr/>
        </p:nvCxnSpPr>
        <p:spPr>
          <a:xfrm flipH="1">
            <a:off x="885825" y="3941203"/>
            <a:ext cx="30099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0E7B2E-A39C-4034-ABBA-73CAD537B3BD}"/>
              </a:ext>
            </a:extLst>
          </p:cNvPr>
          <p:cNvSpPr/>
          <p:nvPr/>
        </p:nvSpPr>
        <p:spPr>
          <a:xfrm>
            <a:off x="4543425" y="1482726"/>
            <a:ext cx="781050" cy="19367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618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11C279-511D-4B26-B94F-A957ABEE0909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E37D5F-EBD0-42CD-8629-7D46E2A4CBF4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DD8C74-265F-4424-A200-9B18735A77B0}"/>
              </a:ext>
            </a:extLst>
          </p:cNvPr>
          <p:cNvSpPr txBox="1"/>
          <p:nvPr/>
        </p:nvSpPr>
        <p:spPr>
          <a:xfrm>
            <a:off x="2145591" y="685624"/>
            <a:ext cx="369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3-6.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우편 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Controller</a:t>
            </a:r>
            <a:endParaRPr kumimoji="1" lang="ko-KR" altLang="en-US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71E609-DD17-427A-89C5-554AE92A45F7}"/>
              </a:ext>
            </a:extLst>
          </p:cNvPr>
          <p:cNvGrpSpPr/>
          <p:nvPr/>
        </p:nvGrpSpPr>
        <p:grpSpPr>
          <a:xfrm>
            <a:off x="6348413" y="3400413"/>
            <a:ext cx="3992335" cy="1446491"/>
            <a:chOff x="6348413" y="2255596"/>
            <a:chExt cx="3992335" cy="144649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1BD7CD-1716-4A2C-BC9F-9B31530A63EB}"/>
                </a:ext>
              </a:extLst>
            </p:cNvPr>
            <p:cNvSpPr txBox="1"/>
            <p:nvPr/>
          </p:nvSpPr>
          <p:spPr>
            <a:xfrm>
              <a:off x="6348413" y="2255596"/>
              <a:ext cx="2347912" cy="33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200" b="1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1. </a:t>
              </a:r>
              <a:r>
                <a:rPr kumimoji="1" lang="ko-KR" altLang="en-US" sz="1200" b="1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우편 리스트 보기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FD2F91-168E-4665-A187-1E6157A7C5C9}"/>
                </a:ext>
              </a:extLst>
            </p:cNvPr>
            <p:cNvSpPr txBox="1"/>
            <p:nvPr/>
          </p:nvSpPr>
          <p:spPr>
            <a:xfrm>
              <a:off x="6348414" y="2517886"/>
              <a:ext cx="3992334" cy="29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페이지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(10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개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)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단위로 우편 리스트를 받음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B66F27-F2CF-472F-80FE-84FA037CDA28}"/>
                </a:ext>
              </a:extLst>
            </p:cNvPr>
            <p:cNvSpPr txBox="1"/>
            <p:nvPr/>
          </p:nvSpPr>
          <p:spPr>
            <a:xfrm>
              <a:off x="6348413" y="3146383"/>
              <a:ext cx="1687000" cy="33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200" b="1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2. </a:t>
              </a:r>
              <a:r>
                <a:rPr kumimoji="1" lang="ko-KR" altLang="en-US" sz="1200" b="1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우편 보내기</a:t>
              </a:r>
              <a:r>
                <a:rPr kumimoji="1" lang="en-US" altLang="ko-KR" sz="1200" b="1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/ </a:t>
              </a:r>
              <a:r>
                <a:rPr kumimoji="1" lang="ko-KR" altLang="en-US" sz="1200" b="1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받기</a:t>
              </a:r>
              <a:endPara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E8AC0A-3EED-415E-8612-E9FD4C6CA605}"/>
                </a:ext>
              </a:extLst>
            </p:cNvPr>
            <p:cNvSpPr txBox="1"/>
            <p:nvPr/>
          </p:nvSpPr>
          <p:spPr>
            <a:xfrm>
              <a:off x="6348414" y="3408673"/>
              <a:ext cx="3992334" cy="29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Mail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Table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을 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insert/delete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하는 방식으로 우편을 관리</a:t>
              </a:r>
              <a:endPara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EDEBCC4-4E19-4D8D-AF5B-DC485F91E926}"/>
              </a:ext>
            </a:extLst>
          </p:cNvPr>
          <p:cNvGrpSpPr/>
          <p:nvPr/>
        </p:nvGrpSpPr>
        <p:grpSpPr>
          <a:xfrm>
            <a:off x="2136066" y="1626744"/>
            <a:ext cx="9547026" cy="1160189"/>
            <a:chOff x="2136066" y="1626744"/>
            <a:chExt cx="9547026" cy="116018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162E553-2443-4CC2-9AE9-2719D58C5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6066" y="1626744"/>
              <a:ext cx="8067675" cy="866775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B43CEF9-C894-42B4-A727-6D02C880179F}"/>
                </a:ext>
              </a:extLst>
            </p:cNvPr>
            <p:cNvCxnSpPr>
              <a:cxnSpLocks/>
            </p:cNvCxnSpPr>
            <p:nvPr/>
          </p:nvCxnSpPr>
          <p:spPr>
            <a:xfrm>
              <a:off x="7113616" y="1825823"/>
              <a:ext cx="273367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59E7BEC-A1D9-451E-A4E6-A0292C474D2A}"/>
                </a:ext>
              </a:extLst>
            </p:cNvPr>
            <p:cNvSpPr txBox="1"/>
            <p:nvPr/>
          </p:nvSpPr>
          <p:spPr>
            <a:xfrm>
              <a:off x="5257200" y="2493519"/>
              <a:ext cx="1815882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000" spc="-3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CheckMailAsync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- </a:t>
              </a:r>
              <a:r>
                <a:rPr kumimoji="1" lang="en-US" altLang="ko-KR" sz="1000" spc="-3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GameDb.cs</a:t>
              </a:r>
              <a:endPara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C56DF6-5610-4859-8509-B9184C9DA8DF}"/>
                </a:ext>
              </a:extLst>
            </p:cNvPr>
            <p:cNvSpPr txBox="1"/>
            <p:nvPr/>
          </p:nvSpPr>
          <p:spPr>
            <a:xfrm>
              <a:off x="7690758" y="1780491"/>
              <a:ext cx="3992334" cy="29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000" spc="-30" dirty="0">
                  <a:solidFill>
                    <a:schemeClr val="accent2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n</a:t>
              </a:r>
              <a:r>
                <a:rPr kumimoji="1" lang="ko-KR" altLang="en-US" sz="1000" spc="-30" dirty="0">
                  <a:solidFill>
                    <a:schemeClr val="accent2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번째 부터 </a:t>
              </a:r>
              <a:r>
                <a:rPr kumimoji="1" lang="en-US" altLang="ko-KR" sz="1000" spc="-30" dirty="0" err="1">
                  <a:solidFill>
                    <a:schemeClr val="accent2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pageSize</a:t>
              </a:r>
              <a:r>
                <a:rPr kumimoji="1" lang="ko-KR" altLang="en-US" sz="1000" spc="-30" dirty="0">
                  <a:solidFill>
                    <a:schemeClr val="accent2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개 추출</a:t>
              </a:r>
              <a:endParaRPr kumimoji="1" lang="en-US" altLang="ko-KR" sz="1000" spc="-30" dirty="0">
                <a:solidFill>
                  <a:schemeClr val="accent2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7A73C38-7A0B-497A-BA31-8F6465191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91" y="4423041"/>
            <a:ext cx="5353050" cy="9048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771238-F2B4-44EF-A7CC-2DA4F4FC7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16" y="2855058"/>
            <a:ext cx="5153025" cy="1295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E8A0E2-8C71-4E5F-AE01-CD764D42F3D2}"/>
              </a:ext>
            </a:extLst>
          </p:cNvPr>
          <p:cNvSpPr txBox="1"/>
          <p:nvPr/>
        </p:nvSpPr>
        <p:spPr>
          <a:xfrm>
            <a:off x="2702808" y="5299341"/>
            <a:ext cx="175400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RecvMailAsync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GameDb.cs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16C414-28B0-489A-9A02-43A15ED8A9CC}"/>
              </a:ext>
            </a:extLst>
          </p:cNvPr>
          <p:cNvSpPr txBox="1"/>
          <p:nvPr/>
        </p:nvSpPr>
        <p:spPr>
          <a:xfrm>
            <a:off x="2702808" y="4096868"/>
            <a:ext cx="1771639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SendMailAsync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GameDb.cs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287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91CA84-8DE2-6F4E-BB6F-462CB2CCAB9B}"/>
              </a:ext>
            </a:extLst>
          </p:cNvPr>
          <p:cNvSpPr txBox="1"/>
          <p:nvPr/>
        </p:nvSpPr>
        <p:spPr>
          <a:xfrm>
            <a:off x="362012" y="1346315"/>
            <a:ext cx="723275" cy="524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100" b="1" spc="-30" dirty="0"/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17E4C5-54D8-934A-9406-46676849FE4A}"/>
              </a:ext>
            </a:extLst>
          </p:cNvPr>
          <p:cNvSpPr txBox="1"/>
          <p:nvPr/>
        </p:nvSpPr>
        <p:spPr>
          <a:xfrm>
            <a:off x="2165970" y="1741759"/>
            <a:ext cx="3930030" cy="226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spc="-30" dirty="0">
                <a:latin typeface="+mn-ea"/>
              </a:rPr>
              <a:t>1. HISTORY</a:t>
            </a:r>
            <a:endParaRPr kumimoji="1" lang="ko-KR" altLang="en-US" sz="1600" b="1" spc="-3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b="1" spc="-30" dirty="0">
                <a:latin typeface="+mn-ea"/>
              </a:rPr>
              <a:t>2. </a:t>
            </a:r>
            <a:r>
              <a:rPr kumimoji="1" lang="ko-KR" altLang="en-US" sz="1600" b="1" spc="-30" dirty="0" err="1">
                <a:latin typeface="+mn-ea"/>
              </a:rPr>
              <a:t>로봇몬고</a:t>
            </a:r>
            <a:r>
              <a:rPr kumimoji="1" lang="ko-KR" altLang="en-US" sz="1600" b="1" spc="-30" dirty="0">
                <a:latin typeface="+mn-ea"/>
              </a:rPr>
              <a:t> 게임 소개</a:t>
            </a:r>
            <a:endParaRPr kumimoji="1" lang="en-US" altLang="ko-KR" sz="1600" b="1" spc="-3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b="1" spc="-30" dirty="0">
                <a:latin typeface="+mn-ea"/>
              </a:rPr>
              <a:t>3. </a:t>
            </a:r>
            <a:r>
              <a:rPr kumimoji="1" lang="ko-KR" altLang="en-US" sz="1600" b="1" spc="-30" dirty="0">
                <a:latin typeface="+mn-ea"/>
              </a:rPr>
              <a:t>컨텐츠 개발</a:t>
            </a:r>
            <a:endParaRPr kumimoji="1" lang="en-US" altLang="ko-KR" sz="1600" b="1" spc="-3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b="1" spc="-30" dirty="0">
                <a:latin typeface="+mn-ea"/>
              </a:rPr>
              <a:t>4. </a:t>
            </a:r>
            <a:r>
              <a:rPr kumimoji="1" lang="en-US" altLang="ko-KR" sz="1600" b="1" spc="-30" dirty="0" err="1">
                <a:latin typeface="+mn-ea"/>
              </a:rPr>
              <a:t>fluentd</a:t>
            </a:r>
            <a:endParaRPr kumimoji="1" lang="en-US" altLang="ko-KR" sz="1600" b="1" spc="-3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b="1" spc="-30" dirty="0">
                <a:latin typeface="+mn-ea"/>
              </a:rPr>
              <a:t>5. </a:t>
            </a:r>
            <a:r>
              <a:rPr kumimoji="1" lang="ko-KR" altLang="en-US" sz="1600" b="1" spc="-30" dirty="0">
                <a:latin typeface="+mn-ea"/>
              </a:rPr>
              <a:t>클라우드 테스트</a:t>
            </a:r>
            <a:endParaRPr kumimoji="1" lang="en-US" altLang="ko-KR" sz="1600" b="1" spc="-3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b="1" spc="-30" dirty="0">
                <a:latin typeface="+mn-ea"/>
              </a:rPr>
              <a:t>6. </a:t>
            </a:r>
            <a:r>
              <a:rPr kumimoji="1" lang="ko-KR" altLang="en-US" sz="1600" b="1" spc="-30" dirty="0">
                <a:latin typeface="+mn-ea"/>
              </a:rPr>
              <a:t>마무리</a:t>
            </a:r>
            <a:endParaRPr kumimoji="1" lang="en-US" altLang="ko-KR" sz="1600" b="1" spc="-3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612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11C279-511D-4B26-B94F-A957ABEE0909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E37D5F-EBD0-42CD-8629-7D46E2A4CBF4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1BD7CD-1716-4A2C-BC9F-9B31530A63EB}"/>
              </a:ext>
            </a:extLst>
          </p:cNvPr>
          <p:cNvSpPr txBox="1"/>
          <p:nvPr/>
        </p:nvSpPr>
        <p:spPr>
          <a:xfrm>
            <a:off x="6434138" y="2274646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 </a:t>
            </a: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랭킹 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D2F91-168E-4665-A187-1E6157A7C5C9}"/>
              </a:ext>
            </a:extLst>
          </p:cNvPr>
          <p:cNvSpPr txBox="1"/>
          <p:nvPr/>
        </p:nvSpPr>
        <p:spPr>
          <a:xfrm>
            <a:off x="6434139" y="2536936"/>
            <a:ext cx="3992334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시작 시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DB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인게임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정보를 읽어서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Redis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등록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Redis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</a:t>
            </a:r>
            <a:r>
              <a:rPr kumimoji="1" lang="en-US" altLang="ko-KR" sz="1000" b="1" spc="-30" dirty="0" err="1">
                <a:solidFill>
                  <a:srgbClr val="B5272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SortedSet</a:t>
            </a:r>
            <a:r>
              <a:rPr kumimoji="1" lang="en-US" altLang="ko-KR" sz="1000" b="1" spc="-30" dirty="0">
                <a:solidFill>
                  <a:srgbClr val="B5272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b="1" spc="-30" dirty="0">
                <a:solidFill>
                  <a:srgbClr val="B5272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자료구조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를 활용하여 랭킹 순위를 나눔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{ Key : “Rank”, score : 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StarCount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value : ID }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현재는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‘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StarCount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별의모래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)’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값을 기준으로 랭킹을 나누고 있음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9F50CC-5962-4F63-8C7D-136C16874CE6}"/>
              </a:ext>
            </a:extLst>
          </p:cNvPr>
          <p:cNvSpPr txBox="1"/>
          <p:nvPr/>
        </p:nvSpPr>
        <p:spPr>
          <a:xfrm>
            <a:off x="2145591" y="685624"/>
            <a:ext cx="369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3-7. </a:t>
            </a:r>
            <a:r>
              <a:rPr kumimoji="1" lang="en-US" altLang="ko-KR" b="1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RankingManager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b="1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싱글톤</a:t>
            </a:r>
            <a:endParaRPr kumimoji="1" lang="ko-KR" altLang="en-US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9A6B66-37F2-49F1-8688-C6EDE605D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88" y="1484313"/>
            <a:ext cx="5000625" cy="372427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0633697-14C7-4923-9EF2-CCD91B96914D}"/>
              </a:ext>
            </a:extLst>
          </p:cNvPr>
          <p:cNvSpPr/>
          <p:nvPr/>
        </p:nvSpPr>
        <p:spPr>
          <a:xfrm>
            <a:off x="6470606" y="4023964"/>
            <a:ext cx="126056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Controller</a:t>
            </a:r>
            <a:endParaRPr lang="ko-KR" altLang="en-US" sz="12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31475B7-409B-4065-890E-B470FA468033}"/>
              </a:ext>
            </a:extLst>
          </p:cNvPr>
          <p:cNvSpPr/>
          <p:nvPr/>
        </p:nvSpPr>
        <p:spPr>
          <a:xfrm>
            <a:off x="8213681" y="4023965"/>
            <a:ext cx="149229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UpdateStarCount</a:t>
            </a:r>
            <a:endParaRPr lang="ko-KR" altLang="en-US" sz="12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0505B9D-7224-4D16-8C82-6CF3AABA7E0D}"/>
              </a:ext>
            </a:extLst>
          </p:cNvPr>
          <p:cNvSpPr/>
          <p:nvPr/>
        </p:nvSpPr>
        <p:spPr>
          <a:xfrm>
            <a:off x="10182763" y="4023964"/>
            <a:ext cx="126056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DB,</a:t>
            </a:r>
            <a:r>
              <a:rPr lang="ko-KR" altLang="en-US" sz="1200" dirty="0"/>
              <a:t> </a:t>
            </a:r>
            <a:r>
              <a:rPr lang="en-US" altLang="ko-KR" sz="1200" dirty="0"/>
              <a:t>Redis</a:t>
            </a:r>
            <a:endParaRPr lang="ko-KR" altLang="en-US" sz="12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3710268-6508-42AC-B043-A79555142D3D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9705975" y="4220716"/>
            <a:ext cx="4767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15AA8F5-9D6B-44AE-92EA-D43F54114DCE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7731170" y="4220716"/>
            <a:ext cx="482511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0215E17-68D5-4F2A-9674-A5A86F037255}"/>
              </a:ext>
            </a:extLst>
          </p:cNvPr>
          <p:cNvSpPr txBox="1"/>
          <p:nvPr/>
        </p:nvSpPr>
        <p:spPr>
          <a:xfrm>
            <a:off x="6434138" y="4443318"/>
            <a:ext cx="5224462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StarCount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별의모래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와 관련된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작업을 통일되게 처리를 위해서 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RankManager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를 통해서만 값을 변경하고 있음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RankManager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싱글톤에서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db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redis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직접 접근 함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D4D2A3-396F-4DF0-A441-A11CE3C2C108}"/>
              </a:ext>
            </a:extLst>
          </p:cNvPr>
          <p:cNvSpPr txBox="1"/>
          <p:nvPr/>
        </p:nvSpPr>
        <p:spPr>
          <a:xfrm>
            <a:off x="2982911" y="5198397"/>
            <a:ext cx="1247777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RankingManager.cs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CC4A04-79BA-474C-B67C-19D3502E770A}"/>
              </a:ext>
            </a:extLst>
          </p:cNvPr>
          <p:cNvSpPr/>
          <p:nvPr/>
        </p:nvSpPr>
        <p:spPr>
          <a:xfrm>
            <a:off x="8053087" y="3764498"/>
            <a:ext cx="1813482" cy="68494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6E9A98-3E22-4833-9396-F203B0A1C108}"/>
              </a:ext>
            </a:extLst>
          </p:cNvPr>
          <p:cNvSpPr txBox="1"/>
          <p:nvPr/>
        </p:nvSpPr>
        <p:spPr>
          <a:xfrm>
            <a:off x="8354497" y="3720959"/>
            <a:ext cx="1113446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RankingManager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9B39E1-3D3C-494E-9379-D7F1E09D5545}"/>
              </a:ext>
            </a:extLst>
          </p:cNvPr>
          <p:cNvSpPr/>
          <p:nvPr/>
        </p:nvSpPr>
        <p:spPr>
          <a:xfrm>
            <a:off x="3486150" y="1628775"/>
            <a:ext cx="647700" cy="2300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FB7CE59-825B-4877-A51B-50B9AFDE708D}"/>
              </a:ext>
            </a:extLst>
          </p:cNvPr>
          <p:cNvCxnSpPr>
            <a:cxnSpLocks/>
          </p:cNvCxnSpPr>
          <p:nvPr/>
        </p:nvCxnSpPr>
        <p:spPr>
          <a:xfrm>
            <a:off x="2657475" y="3343275"/>
            <a:ext cx="30099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6680545-298C-4AE7-B427-1719EA8F8825}"/>
              </a:ext>
            </a:extLst>
          </p:cNvPr>
          <p:cNvCxnSpPr>
            <a:cxnSpLocks/>
          </p:cNvCxnSpPr>
          <p:nvPr/>
        </p:nvCxnSpPr>
        <p:spPr>
          <a:xfrm>
            <a:off x="2076450" y="2419350"/>
            <a:ext cx="260032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206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11C279-511D-4B26-B94F-A957ABEE0909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E37D5F-EBD0-42CD-8629-7D46E2A4CBF4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66532E-9D9F-4096-9788-42627BEB60E4}"/>
              </a:ext>
            </a:extLst>
          </p:cNvPr>
          <p:cNvSpPr txBox="1"/>
          <p:nvPr/>
        </p:nvSpPr>
        <p:spPr>
          <a:xfrm>
            <a:off x="2145591" y="685624"/>
            <a:ext cx="432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3-8. Database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특이사항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0EFE6B-C854-4777-A643-53884A224E2D}"/>
              </a:ext>
            </a:extLst>
          </p:cNvPr>
          <p:cNvGrpSpPr/>
          <p:nvPr/>
        </p:nvGrpSpPr>
        <p:grpSpPr>
          <a:xfrm>
            <a:off x="6733836" y="3693051"/>
            <a:ext cx="5119687" cy="1823345"/>
            <a:chOff x="6357938" y="1488932"/>
            <a:chExt cx="5119687" cy="182334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1BD7CD-1716-4A2C-BC9F-9B31530A63EB}"/>
                </a:ext>
              </a:extLst>
            </p:cNvPr>
            <p:cNvSpPr txBox="1"/>
            <p:nvPr/>
          </p:nvSpPr>
          <p:spPr>
            <a:xfrm>
              <a:off x="6357938" y="1488932"/>
              <a:ext cx="1687000" cy="33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200" b="1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1. Rollback</a:t>
              </a:r>
              <a:r>
                <a:rPr kumimoji="1" lang="ko-KR" altLang="en-US" sz="1200" b="1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을 대비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FD2F91-168E-4665-A187-1E6157A7C5C9}"/>
                </a:ext>
              </a:extLst>
            </p:cNvPr>
            <p:cNvSpPr txBox="1"/>
            <p:nvPr/>
          </p:nvSpPr>
          <p:spPr>
            <a:xfrm>
              <a:off x="6357939" y="1751222"/>
              <a:ext cx="5119686" cy="985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롤백하기 위해서 인덱스를 가져옴</a:t>
              </a:r>
              <a:endPara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Update, Delete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전에 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Select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를 함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개 쿼리를 동시에 사용하여 문제가 발생할 수 있음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ko-KR" altLang="en-US" sz="1000" b="1" spc="-30" dirty="0">
                  <a:solidFill>
                    <a:srgbClr val="B5272D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롤백이 실패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하는 경우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,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로그만 남기고 있는 상황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EF124B-7B3A-4688-AC41-29545B31DDDA}"/>
                </a:ext>
              </a:extLst>
            </p:cNvPr>
            <p:cNvSpPr txBox="1"/>
            <p:nvPr/>
          </p:nvSpPr>
          <p:spPr>
            <a:xfrm>
              <a:off x="6357938" y="2756573"/>
              <a:ext cx="1687000" cy="33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200" b="1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2. Dispose </a:t>
              </a:r>
              <a:r>
                <a:rPr kumimoji="1" lang="ko-KR" altLang="en-US" sz="1200" b="1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패턴 사용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408435-DB5A-4DFB-99F8-6DB125BFA029}"/>
                </a:ext>
              </a:extLst>
            </p:cNvPr>
            <p:cNvSpPr txBox="1"/>
            <p:nvPr/>
          </p:nvSpPr>
          <p:spPr>
            <a:xfrm>
              <a:off x="6357939" y="3018863"/>
              <a:ext cx="5119686" cy="29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개발자의 실수를 예방</a:t>
              </a:r>
              <a:endPara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DF9244A-E4BA-4F0B-9CD4-5B079F97BF68}"/>
              </a:ext>
            </a:extLst>
          </p:cNvPr>
          <p:cNvGrpSpPr/>
          <p:nvPr/>
        </p:nvGrpSpPr>
        <p:grpSpPr>
          <a:xfrm>
            <a:off x="1127725" y="3717986"/>
            <a:ext cx="4943475" cy="2058146"/>
            <a:chOff x="11233956" y="3176394"/>
            <a:chExt cx="4943475" cy="205814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621333E-AB4A-4247-B92D-CFE89B1DF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33956" y="3176394"/>
              <a:ext cx="4943475" cy="177165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468DD1-7543-4640-85C9-0E7BD9091C27}"/>
                </a:ext>
              </a:extLst>
            </p:cNvPr>
            <p:cNvSpPr txBox="1"/>
            <p:nvPr/>
          </p:nvSpPr>
          <p:spPr>
            <a:xfrm>
              <a:off x="13053820" y="4941126"/>
              <a:ext cx="1247777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000" spc="-3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RankingManager.cs</a:t>
              </a:r>
              <a:endPara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7D89DDA-EF6E-4428-AA30-FD70DBFB5923}"/>
              </a:ext>
            </a:extLst>
          </p:cNvPr>
          <p:cNvGrpSpPr/>
          <p:nvPr/>
        </p:nvGrpSpPr>
        <p:grpSpPr>
          <a:xfrm>
            <a:off x="780280" y="1435052"/>
            <a:ext cx="12897428" cy="1880451"/>
            <a:chOff x="219076" y="1707067"/>
            <a:chExt cx="12897428" cy="188045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122D7F7-0212-449B-9598-5278B21F1205}"/>
                </a:ext>
              </a:extLst>
            </p:cNvPr>
            <p:cNvGrpSpPr/>
            <p:nvPr/>
          </p:nvGrpSpPr>
          <p:grpSpPr>
            <a:xfrm>
              <a:off x="219076" y="1707067"/>
              <a:ext cx="10810875" cy="1880451"/>
              <a:chOff x="1062037" y="4647798"/>
              <a:chExt cx="10810875" cy="1880451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B8F5B69D-E4A1-4C2B-AA2D-815FEB60C1F6}"/>
                  </a:ext>
                </a:extLst>
              </p:cNvPr>
              <p:cNvGrpSpPr/>
              <p:nvPr/>
            </p:nvGrpSpPr>
            <p:grpSpPr>
              <a:xfrm>
                <a:off x="1062037" y="4647798"/>
                <a:ext cx="10810875" cy="1666875"/>
                <a:chOff x="1062037" y="3876368"/>
                <a:chExt cx="10810875" cy="1666875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1E2302EF-E7E0-4E23-8830-2B638FB0D0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62037" y="3876368"/>
                  <a:ext cx="10810875" cy="1666875"/>
                </a:xfrm>
                <a:prstGeom prst="rect">
                  <a:avLst/>
                </a:prstGeom>
              </p:spPr>
            </p:pic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825C7623-C7D0-4D7C-9813-59B999E3CA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20300" y="4561721"/>
                  <a:ext cx="1691367" cy="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연결선 8">
                  <a:extLst>
                    <a:ext uri="{FF2B5EF4-FFF2-40B4-BE49-F238E27FC236}">
                      <a16:creationId xmlns:a16="http://schemas.microsoft.com/office/drawing/2014/main" id="{3DB2421D-D36B-497E-8F60-71AB8989AD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62037" y="5495618"/>
                  <a:ext cx="757238" cy="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id="{3B9D3DAA-1143-4FA6-A32A-8080262FC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62037" y="4419293"/>
                  <a:ext cx="1361078" cy="0"/>
                </a:xfrm>
                <a:prstGeom prst="line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426E16-AB4F-424E-8F89-51BA2480AAC2}"/>
                  </a:ext>
                </a:extLst>
              </p:cNvPr>
              <p:cNvSpPr txBox="1"/>
              <p:nvPr/>
            </p:nvSpPr>
            <p:spPr>
              <a:xfrm>
                <a:off x="5956706" y="6234835"/>
                <a:ext cx="802464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 err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GameDb.cs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C3175FB9-99CC-43FB-9F2B-69212A2020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06001" y="5114925"/>
                <a:ext cx="132350" cy="283972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81CB8B-0CB3-461D-963D-C2F8324E2C59}"/>
                </a:ext>
              </a:extLst>
            </p:cNvPr>
            <p:cNvSpPr txBox="1"/>
            <p:nvPr/>
          </p:nvSpPr>
          <p:spPr>
            <a:xfrm>
              <a:off x="9124170" y="2337418"/>
              <a:ext cx="3992334" cy="29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000" spc="-30" dirty="0">
                  <a:solidFill>
                    <a:schemeClr val="accent2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마지막 사용 인덱스를 가져옴</a:t>
              </a:r>
              <a:endParaRPr kumimoji="1" lang="en-US" altLang="ko-KR" sz="1000" spc="-30" dirty="0">
                <a:solidFill>
                  <a:schemeClr val="accent2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4D79E2B-3D3E-45A0-B264-C54259EBD54F}"/>
              </a:ext>
            </a:extLst>
          </p:cNvPr>
          <p:cNvCxnSpPr/>
          <p:nvPr/>
        </p:nvCxnSpPr>
        <p:spPr>
          <a:xfrm>
            <a:off x="2362200" y="3876821"/>
            <a:ext cx="331274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F996B31-E24C-4473-9B02-C98D5180561C}"/>
              </a:ext>
            </a:extLst>
          </p:cNvPr>
          <p:cNvCxnSpPr/>
          <p:nvPr/>
        </p:nvCxnSpPr>
        <p:spPr>
          <a:xfrm>
            <a:off x="2274406" y="5246311"/>
            <a:ext cx="331274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557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C2F5-4B43-354A-8562-99C11017D620}"/>
              </a:ext>
            </a:extLst>
          </p:cNvPr>
          <p:cNvSpPr txBox="1"/>
          <p:nvPr/>
        </p:nvSpPr>
        <p:spPr>
          <a:xfrm>
            <a:off x="2165796" y="1997765"/>
            <a:ext cx="19205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4. </a:t>
            </a:r>
            <a:r>
              <a:rPr kumimoji="1" lang="en-US" altLang="ko-KR" sz="3000" b="1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fluentd</a:t>
            </a:r>
            <a:endParaRPr kumimoji="1" lang="ko-KR" altLang="en-US" sz="3000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63889-F68D-4ADB-8607-4C3F70CCD0C5}"/>
              </a:ext>
            </a:extLst>
          </p:cNvPr>
          <p:cNvSpPr txBox="1"/>
          <p:nvPr/>
        </p:nvSpPr>
        <p:spPr>
          <a:xfrm>
            <a:off x="2556138" y="2565583"/>
            <a:ext cx="3692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4-1. </a:t>
            </a:r>
            <a:r>
              <a:rPr kumimoji="1" lang="en-US" altLang="ko-KR" b="1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fluentd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파이프라인</a:t>
            </a:r>
            <a:endParaRPr kumimoji="1" lang="en-US" altLang="ko-KR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4-2. </a:t>
            </a:r>
            <a:r>
              <a:rPr kumimoji="1" lang="en-US" altLang="ko-KR" b="1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fluentd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특이사항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</a:t>
            </a:r>
            <a:endParaRPr kumimoji="1" lang="ko-KR" altLang="en-US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257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4C7FE4-AEB4-4170-9A56-8AC311F12B7F}"/>
              </a:ext>
            </a:extLst>
          </p:cNvPr>
          <p:cNvSpPr txBox="1"/>
          <p:nvPr/>
        </p:nvSpPr>
        <p:spPr>
          <a:xfrm>
            <a:off x="12566850" y="683414"/>
            <a:ext cx="80919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 </a:t>
            </a:r>
            <a:r>
              <a:rPr kumimoji="1" lang="ko-KR" altLang="en-US" sz="12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소제목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B98A0A-8ECE-4A03-8073-42D19C06D9A9}"/>
              </a:ext>
            </a:extLst>
          </p:cNvPr>
          <p:cNvSpPr txBox="1"/>
          <p:nvPr/>
        </p:nvSpPr>
        <p:spPr>
          <a:xfrm>
            <a:off x="12566850" y="1009204"/>
            <a:ext cx="1186543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상세항목의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상세항목의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DB2017-DF00-4A73-814D-A612B9A6AC56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6AC460-0824-4C5D-84D9-3FC04C6FD200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851A77-D4E9-44F9-A420-1D51DC47516B}"/>
              </a:ext>
            </a:extLst>
          </p:cNvPr>
          <p:cNvSpPr txBox="1"/>
          <p:nvPr/>
        </p:nvSpPr>
        <p:spPr>
          <a:xfrm>
            <a:off x="12566850" y="-389580"/>
            <a:ext cx="26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DCF8D97-8B92-49AC-8EEC-1438A1EFAA62}"/>
              </a:ext>
            </a:extLst>
          </p:cNvPr>
          <p:cNvSpPr txBox="1"/>
          <p:nvPr/>
        </p:nvSpPr>
        <p:spPr>
          <a:xfrm>
            <a:off x="12566850" y="-20248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 </a:t>
            </a:r>
            <a:r>
              <a:rPr kumimoji="1" lang="ko-KR" altLang="en-US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 시 특이사항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5ED564-E148-4B77-BF87-63662C12F45A}"/>
              </a:ext>
            </a:extLst>
          </p:cNvPr>
          <p:cNvSpPr/>
          <p:nvPr/>
        </p:nvSpPr>
        <p:spPr>
          <a:xfrm>
            <a:off x="638628" y="1727628"/>
            <a:ext cx="1436915" cy="393503"/>
          </a:xfrm>
          <a:prstGeom prst="roundRect">
            <a:avLst/>
          </a:prstGeom>
          <a:solidFill>
            <a:srgbClr val="CB2C30"/>
          </a:solidFill>
          <a:ln>
            <a:solidFill>
              <a:srgbClr val="B5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</a:t>
            </a:r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86E2BFE-37A4-40D4-B905-CD22F79A07BA}"/>
              </a:ext>
            </a:extLst>
          </p:cNvPr>
          <p:cNvSpPr/>
          <p:nvPr/>
        </p:nvSpPr>
        <p:spPr>
          <a:xfrm>
            <a:off x="2501161" y="1727627"/>
            <a:ext cx="1040849" cy="393503"/>
          </a:xfrm>
          <a:prstGeom prst="roundRect">
            <a:avLst/>
          </a:prstGeom>
          <a:solidFill>
            <a:srgbClr val="CB2C30"/>
          </a:solidFill>
          <a:ln>
            <a:solidFill>
              <a:srgbClr val="B5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8DA61C7-1D8C-44F6-8D2F-8C9D17766A5D}"/>
              </a:ext>
            </a:extLst>
          </p:cNvPr>
          <p:cNvSpPr/>
          <p:nvPr/>
        </p:nvSpPr>
        <p:spPr>
          <a:xfrm>
            <a:off x="4220617" y="1727626"/>
            <a:ext cx="1040849" cy="393503"/>
          </a:xfrm>
          <a:prstGeom prst="roundRect">
            <a:avLst/>
          </a:prstGeom>
          <a:solidFill>
            <a:srgbClr val="CB2C30"/>
          </a:solidFill>
          <a:ln>
            <a:solidFill>
              <a:srgbClr val="B5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Parser</a:t>
            </a:r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8DBBFFB-EA70-427C-AC64-FE01E2FC4206}"/>
              </a:ext>
            </a:extLst>
          </p:cNvPr>
          <p:cNvSpPr/>
          <p:nvPr/>
        </p:nvSpPr>
        <p:spPr>
          <a:xfrm>
            <a:off x="5977286" y="1727628"/>
            <a:ext cx="1260563" cy="393503"/>
          </a:xfrm>
          <a:prstGeom prst="roundRect">
            <a:avLst/>
          </a:prstGeom>
          <a:solidFill>
            <a:srgbClr val="CB2C30"/>
          </a:solidFill>
          <a:ln>
            <a:solidFill>
              <a:srgbClr val="B5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Filter</a:t>
            </a:r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5F6FE38-4D74-47DC-9702-7925C606ACF5}"/>
              </a:ext>
            </a:extLst>
          </p:cNvPr>
          <p:cNvSpPr/>
          <p:nvPr/>
        </p:nvSpPr>
        <p:spPr>
          <a:xfrm>
            <a:off x="2501161" y="2274542"/>
            <a:ext cx="2760305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*.log </a:t>
            </a:r>
            <a:r>
              <a:rPr lang="ko-KR" altLang="en-US" sz="1200" dirty="0"/>
              <a:t>파일 </a:t>
            </a:r>
            <a:r>
              <a:rPr lang="en-US" altLang="ko-KR" sz="1200" dirty="0"/>
              <a:t>Tail</a:t>
            </a:r>
            <a:endParaRPr lang="ko-KR" altLang="en-US" sz="12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0DA6780-6552-4D81-9B2E-5DEBF37C8CC5}"/>
              </a:ext>
            </a:extLst>
          </p:cNvPr>
          <p:cNvCxnSpPr>
            <a:cxnSpLocks/>
            <a:stCxn id="3" idx="3"/>
            <a:endCxn id="29" idx="1"/>
          </p:cNvCxnSpPr>
          <p:nvPr/>
        </p:nvCxnSpPr>
        <p:spPr>
          <a:xfrm flipV="1">
            <a:off x="2075543" y="1924379"/>
            <a:ext cx="4256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60C4658-9681-497F-81CA-C26E127678D2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3542010" y="1924378"/>
            <a:ext cx="6786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2A4648A-FCD8-4993-8D0E-FB4822E93733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5261466" y="1924378"/>
            <a:ext cx="71582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0E61E5A-0A81-4222-B5BA-91615B156451}"/>
              </a:ext>
            </a:extLst>
          </p:cNvPr>
          <p:cNvSpPr/>
          <p:nvPr/>
        </p:nvSpPr>
        <p:spPr>
          <a:xfrm>
            <a:off x="10035368" y="1721606"/>
            <a:ext cx="1436915" cy="393503"/>
          </a:xfrm>
          <a:prstGeom prst="roundRect">
            <a:avLst/>
          </a:prstGeom>
          <a:solidFill>
            <a:srgbClr val="CB2C30"/>
          </a:solidFill>
          <a:ln>
            <a:solidFill>
              <a:srgbClr val="B5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9F0026-8190-4C80-8118-3FF35F8CF418}"/>
              </a:ext>
            </a:extLst>
          </p:cNvPr>
          <p:cNvSpPr txBox="1"/>
          <p:nvPr/>
        </p:nvSpPr>
        <p:spPr>
          <a:xfrm>
            <a:off x="2145591" y="685624"/>
            <a:ext cx="369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4-1. </a:t>
            </a:r>
            <a:r>
              <a:rPr kumimoji="1" lang="en-US" altLang="ko-KR" b="1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fluentd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파이프라인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ko-KR" altLang="en-US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82F0A4F-D37B-4A0D-9703-B29A6EA49BA0}"/>
              </a:ext>
            </a:extLst>
          </p:cNvPr>
          <p:cNvSpPr/>
          <p:nvPr/>
        </p:nvSpPr>
        <p:spPr>
          <a:xfrm>
            <a:off x="638628" y="2274035"/>
            <a:ext cx="1436915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dk1"/>
                </a:solidFill>
              </a:rPr>
              <a:t>log </a:t>
            </a:r>
            <a:r>
              <a:rPr lang="ko-KR" altLang="en-US" sz="1200" dirty="0">
                <a:solidFill>
                  <a:schemeClr val="dk1"/>
                </a:solidFill>
              </a:rPr>
              <a:t>정규화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E83AFC8-1613-4B2C-A67E-A01CB87AE68D}"/>
              </a:ext>
            </a:extLst>
          </p:cNvPr>
          <p:cNvSpPr txBox="1"/>
          <p:nvPr/>
        </p:nvSpPr>
        <p:spPr>
          <a:xfrm>
            <a:off x="1884869" y="3864206"/>
            <a:ext cx="2979200" cy="2370905"/>
          </a:xfrm>
          <a:prstGeom prst="rect">
            <a:avLst/>
          </a:prstGeom>
          <a:noFill/>
          <a:ln>
            <a:solidFill>
              <a:srgbClr val="B5272D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로그를 제 마음대로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정규화하여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출력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JSON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방식으로 사용하는 것을 추천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&lt;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func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&gt; &lt;result&gt; : &lt;message&gt;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예시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Login success : 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testID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Catch success : 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testID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1 1 2</a:t>
            </a: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Evolve success : 1 2 1 2</a:t>
            </a: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Login Error : password fail</a:t>
            </a:r>
          </a:p>
          <a:p>
            <a:pPr>
              <a:lnSpc>
                <a:spcPct val="150000"/>
              </a:lnSpc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CreateAccount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Exception : error reason …</a:t>
            </a:r>
          </a:p>
          <a:p>
            <a:pPr>
              <a:lnSpc>
                <a:spcPct val="150000"/>
              </a:lnSpc>
            </a:pP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C198F2-1CBC-48BF-A158-F69C7F1C8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273" y="3119706"/>
            <a:ext cx="4676775" cy="3143250"/>
          </a:xfrm>
          <a:prstGeom prst="rect">
            <a:avLst/>
          </a:prstGeom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6143D20-D896-4FC1-B200-501F2EE95026}"/>
              </a:ext>
            </a:extLst>
          </p:cNvPr>
          <p:cNvCxnSpPr>
            <a:cxnSpLocks/>
            <a:stCxn id="32" idx="2"/>
            <a:endCxn id="36" idx="0"/>
          </p:cNvCxnSpPr>
          <p:nvPr/>
        </p:nvCxnSpPr>
        <p:spPr>
          <a:xfrm rot="16200000" flipH="1">
            <a:off x="5401157" y="1148201"/>
            <a:ext cx="451661" cy="3491347"/>
          </a:xfrm>
          <a:prstGeom prst="bentConnector3">
            <a:avLst>
              <a:gd name="adj1" fmla="val 50000"/>
            </a:avLst>
          </a:prstGeom>
          <a:ln>
            <a:solidFill>
              <a:srgbClr val="B52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47D81B3-4D76-4FE4-9B65-2B168934114E}"/>
              </a:ext>
            </a:extLst>
          </p:cNvPr>
          <p:cNvSpPr/>
          <p:nvPr/>
        </p:nvSpPr>
        <p:spPr>
          <a:xfrm>
            <a:off x="7995614" y="1727628"/>
            <a:ext cx="1260563" cy="393503"/>
          </a:xfrm>
          <a:prstGeom prst="roundRect">
            <a:avLst/>
          </a:prstGeom>
          <a:solidFill>
            <a:srgbClr val="CB2C30"/>
          </a:solidFill>
          <a:ln>
            <a:solidFill>
              <a:srgbClr val="B5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Forward</a:t>
            </a:r>
            <a:endParaRPr lang="ko-KR" altLang="en-US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ED44833-7065-4BC2-8432-FB1CF27C363F}"/>
              </a:ext>
            </a:extLst>
          </p:cNvPr>
          <p:cNvCxnSpPr>
            <a:stCxn id="31" idx="3"/>
            <a:endCxn id="81" idx="1"/>
          </p:cNvCxnSpPr>
          <p:nvPr/>
        </p:nvCxnSpPr>
        <p:spPr>
          <a:xfrm>
            <a:off x="7237849" y="1924380"/>
            <a:ext cx="757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9DD2BE55-5B2E-41D1-84E7-1840BA5E5208}"/>
              </a:ext>
            </a:extLst>
          </p:cNvPr>
          <p:cNvCxnSpPr>
            <a:stCxn id="81" idx="3"/>
            <a:endCxn id="65" idx="1"/>
          </p:cNvCxnSpPr>
          <p:nvPr/>
        </p:nvCxnSpPr>
        <p:spPr>
          <a:xfrm flipV="1">
            <a:off x="9256177" y="1918358"/>
            <a:ext cx="779191" cy="6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연결선: 꺾임 95">
            <a:extLst>
              <a:ext uri="{FF2B5EF4-FFF2-40B4-BE49-F238E27FC236}">
                <a16:creationId xmlns:a16="http://schemas.microsoft.com/office/drawing/2014/main" id="{281E0B33-205E-49A6-B2A3-2D4DDB2F07BF}"/>
              </a:ext>
            </a:extLst>
          </p:cNvPr>
          <p:cNvCxnSpPr>
            <a:stCxn id="72" idx="2"/>
            <a:endCxn id="73" idx="0"/>
          </p:cNvCxnSpPr>
          <p:nvPr/>
        </p:nvCxnSpPr>
        <p:spPr>
          <a:xfrm rot="16200000" flipH="1">
            <a:off x="1767443" y="2257180"/>
            <a:ext cx="1196668" cy="2017383"/>
          </a:xfrm>
          <a:prstGeom prst="bentConnector3">
            <a:avLst/>
          </a:prstGeom>
          <a:ln>
            <a:solidFill>
              <a:srgbClr val="B52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7864B067-FC86-4F6C-BEA1-8FD491853EAF}"/>
              </a:ext>
            </a:extLst>
          </p:cNvPr>
          <p:cNvCxnSpPr/>
          <p:nvPr/>
        </p:nvCxnSpPr>
        <p:spPr>
          <a:xfrm>
            <a:off x="2145594" y="4572000"/>
            <a:ext cx="7436556" cy="1266825"/>
          </a:xfrm>
          <a:prstGeom prst="bentConnector3">
            <a:avLst>
              <a:gd name="adj1" fmla="val 30787"/>
            </a:avLst>
          </a:prstGeom>
          <a:ln>
            <a:solidFill>
              <a:srgbClr val="B527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1497EE5E-3E7A-47A4-925E-4D8E8EE7B32D}"/>
              </a:ext>
            </a:extLst>
          </p:cNvPr>
          <p:cNvCxnSpPr/>
          <p:nvPr/>
        </p:nvCxnSpPr>
        <p:spPr>
          <a:xfrm>
            <a:off x="5261466" y="4152900"/>
            <a:ext cx="4977909" cy="0"/>
          </a:xfrm>
          <a:prstGeom prst="line">
            <a:avLst/>
          </a:prstGeom>
          <a:ln>
            <a:solidFill>
              <a:srgbClr val="B527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15F1F67A-BB55-4CB7-8115-1F7F15BC4C52}"/>
              </a:ext>
            </a:extLst>
          </p:cNvPr>
          <p:cNvSpPr txBox="1"/>
          <p:nvPr/>
        </p:nvSpPr>
        <p:spPr>
          <a:xfrm>
            <a:off x="9825961" y="3861834"/>
            <a:ext cx="2014325" cy="293414"/>
          </a:xfrm>
          <a:prstGeom prst="rect">
            <a:avLst/>
          </a:prstGeom>
          <a:noFill/>
          <a:ln>
            <a:solidFill>
              <a:srgbClr val="B5272D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log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rotation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tail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하도록 설정</a:t>
            </a:r>
          </a:p>
        </p:txBody>
      </p:sp>
    </p:spTree>
    <p:extLst>
      <p:ext uri="{BB962C8B-B14F-4D97-AF65-F5344CB8AC3E}">
        <p14:creationId xmlns:p14="http://schemas.microsoft.com/office/powerpoint/2010/main" val="1873020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4C7FE4-AEB4-4170-9A56-8AC311F12B7F}"/>
              </a:ext>
            </a:extLst>
          </p:cNvPr>
          <p:cNvSpPr txBox="1"/>
          <p:nvPr/>
        </p:nvSpPr>
        <p:spPr>
          <a:xfrm>
            <a:off x="12566850" y="683414"/>
            <a:ext cx="80919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 </a:t>
            </a:r>
            <a:r>
              <a:rPr kumimoji="1" lang="ko-KR" altLang="en-US" sz="12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소제목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B98A0A-8ECE-4A03-8073-42D19C06D9A9}"/>
              </a:ext>
            </a:extLst>
          </p:cNvPr>
          <p:cNvSpPr txBox="1"/>
          <p:nvPr/>
        </p:nvSpPr>
        <p:spPr>
          <a:xfrm>
            <a:off x="12566850" y="1009204"/>
            <a:ext cx="1186543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상세항목의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상세항목의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DB2017-DF00-4A73-814D-A612B9A6AC56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6AC460-0824-4C5D-84D9-3FC04C6FD200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851A77-D4E9-44F9-A420-1D51DC47516B}"/>
              </a:ext>
            </a:extLst>
          </p:cNvPr>
          <p:cNvSpPr txBox="1"/>
          <p:nvPr/>
        </p:nvSpPr>
        <p:spPr>
          <a:xfrm>
            <a:off x="12566850" y="-389580"/>
            <a:ext cx="26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DCF8D97-8B92-49AC-8EEC-1438A1EFAA62}"/>
              </a:ext>
            </a:extLst>
          </p:cNvPr>
          <p:cNvSpPr txBox="1"/>
          <p:nvPr/>
        </p:nvSpPr>
        <p:spPr>
          <a:xfrm>
            <a:off x="12566850" y="-20248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 </a:t>
            </a:r>
            <a:r>
              <a:rPr kumimoji="1" lang="ko-KR" altLang="en-US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 시 특이사항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5ED564-E148-4B77-BF87-63662C12F45A}"/>
              </a:ext>
            </a:extLst>
          </p:cNvPr>
          <p:cNvSpPr/>
          <p:nvPr/>
        </p:nvSpPr>
        <p:spPr>
          <a:xfrm>
            <a:off x="638628" y="1727628"/>
            <a:ext cx="1436915" cy="393503"/>
          </a:xfrm>
          <a:prstGeom prst="roundRect">
            <a:avLst/>
          </a:prstGeom>
          <a:solidFill>
            <a:srgbClr val="CB2C30"/>
          </a:solidFill>
          <a:ln>
            <a:solidFill>
              <a:srgbClr val="B5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</a:t>
            </a:r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86E2BFE-37A4-40D4-B905-CD22F79A07BA}"/>
              </a:ext>
            </a:extLst>
          </p:cNvPr>
          <p:cNvSpPr/>
          <p:nvPr/>
        </p:nvSpPr>
        <p:spPr>
          <a:xfrm>
            <a:off x="2501161" y="1727627"/>
            <a:ext cx="1040849" cy="393503"/>
          </a:xfrm>
          <a:prstGeom prst="roundRect">
            <a:avLst/>
          </a:prstGeom>
          <a:solidFill>
            <a:srgbClr val="CB2C30"/>
          </a:solidFill>
          <a:ln>
            <a:solidFill>
              <a:srgbClr val="B5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8DA61C7-1D8C-44F6-8D2F-8C9D17766A5D}"/>
              </a:ext>
            </a:extLst>
          </p:cNvPr>
          <p:cNvSpPr/>
          <p:nvPr/>
        </p:nvSpPr>
        <p:spPr>
          <a:xfrm>
            <a:off x="4220617" y="1727626"/>
            <a:ext cx="1040849" cy="393503"/>
          </a:xfrm>
          <a:prstGeom prst="roundRect">
            <a:avLst/>
          </a:prstGeom>
          <a:solidFill>
            <a:srgbClr val="CB2C30"/>
          </a:solidFill>
          <a:ln>
            <a:solidFill>
              <a:srgbClr val="B5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Parser</a:t>
            </a:r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8DBBFFB-EA70-427C-AC64-FE01E2FC4206}"/>
              </a:ext>
            </a:extLst>
          </p:cNvPr>
          <p:cNvSpPr/>
          <p:nvPr/>
        </p:nvSpPr>
        <p:spPr>
          <a:xfrm>
            <a:off x="5977286" y="1727628"/>
            <a:ext cx="1260563" cy="393503"/>
          </a:xfrm>
          <a:prstGeom prst="roundRect">
            <a:avLst/>
          </a:prstGeom>
          <a:solidFill>
            <a:srgbClr val="CB2C30"/>
          </a:solidFill>
          <a:ln>
            <a:solidFill>
              <a:srgbClr val="B5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Filter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0DA6780-6552-4D81-9B2E-5DEBF37C8CC5}"/>
              </a:ext>
            </a:extLst>
          </p:cNvPr>
          <p:cNvCxnSpPr>
            <a:cxnSpLocks/>
            <a:stCxn id="3" idx="3"/>
            <a:endCxn id="29" idx="1"/>
          </p:cNvCxnSpPr>
          <p:nvPr/>
        </p:nvCxnSpPr>
        <p:spPr>
          <a:xfrm flipV="1">
            <a:off x="2075543" y="1924379"/>
            <a:ext cx="4256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60C4658-9681-497F-81CA-C26E127678D2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3542010" y="1924378"/>
            <a:ext cx="67860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2A4648A-FCD8-4993-8D0E-FB4822E93733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5261466" y="1924378"/>
            <a:ext cx="71582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0E61E5A-0A81-4222-B5BA-91615B156451}"/>
              </a:ext>
            </a:extLst>
          </p:cNvPr>
          <p:cNvSpPr/>
          <p:nvPr/>
        </p:nvSpPr>
        <p:spPr>
          <a:xfrm>
            <a:off x="10035368" y="1721606"/>
            <a:ext cx="1436915" cy="393503"/>
          </a:xfrm>
          <a:prstGeom prst="roundRect">
            <a:avLst/>
          </a:prstGeom>
          <a:solidFill>
            <a:srgbClr val="CB2C30"/>
          </a:solidFill>
          <a:ln>
            <a:solidFill>
              <a:srgbClr val="B5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9F0026-8190-4C80-8118-3FF35F8CF418}"/>
              </a:ext>
            </a:extLst>
          </p:cNvPr>
          <p:cNvSpPr txBox="1"/>
          <p:nvPr/>
        </p:nvSpPr>
        <p:spPr>
          <a:xfrm>
            <a:off x="2145591" y="685624"/>
            <a:ext cx="369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4-1. </a:t>
            </a:r>
            <a:r>
              <a:rPr kumimoji="1" lang="en-US" altLang="ko-KR" b="1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fluentd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파이프라인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ko-KR" altLang="en-US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47D81B3-4D76-4FE4-9B65-2B168934114E}"/>
              </a:ext>
            </a:extLst>
          </p:cNvPr>
          <p:cNvSpPr/>
          <p:nvPr/>
        </p:nvSpPr>
        <p:spPr>
          <a:xfrm>
            <a:off x="7995614" y="1727628"/>
            <a:ext cx="1260563" cy="393503"/>
          </a:xfrm>
          <a:prstGeom prst="roundRect">
            <a:avLst/>
          </a:prstGeom>
          <a:solidFill>
            <a:srgbClr val="CB2C30"/>
          </a:solidFill>
          <a:ln>
            <a:solidFill>
              <a:srgbClr val="B5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Forward</a:t>
            </a:r>
            <a:endParaRPr lang="ko-KR" altLang="en-US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ED44833-7065-4BC2-8432-FB1CF27C363F}"/>
              </a:ext>
            </a:extLst>
          </p:cNvPr>
          <p:cNvCxnSpPr>
            <a:stCxn id="31" idx="3"/>
            <a:endCxn id="81" idx="1"/>
          </p:cNvCxnSpPr>
          <p:nvPr/>
        </p:nvCxnSpPr>
        <p:spPr>
          <a:xfrm>
            <a:off x="7237849" y="1924380"/>
            <a:ext cx="757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9DD2BE55-5B2E-41D1-84E7-1840BA5E5208}"/>
              </a:ext>
            </a:extLst>
          </p:cNvPr>
          <p:cNvCxnSpPr>
            <a:stCxn id="81" idx="3"/>
            <a:endCxn id="65" idx="1"/>
          </p:cNvCxnSpPr>
          <p:nvPr/>
        </p:nvCxnSpPr>
        <p:spPr>
          <a:xfrm flipV="1">
            <a:off x="9256177" y="1918358"/>
            <a:ext cx="779191" cy="6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C55DF5F-AE67-46E2-8E83-4AB447352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6" y="4771696"/>
            <a:ext cx="2219325" cy="1504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E24CC8-5A60-4EFC-A707-E23245322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185" y="4771696"/>
            <a:ext cx="1781175" cy="1495425"/>
          </a:xfrm>
          <a:prstGeom prst="rect">
            <a:avLst/>
          </a:prstGeom>
        </p:spPr>
      </p:pic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7326522-AD61-4090-B379-995E58AD86AE}"/>
              </a:ext>
            </a:extLst>
          </p:cNvPr>
          <p:cNvSpPr/>
          <p:nvPr/>
        </p:nvSpPr>
        <p:spPr>
          <a:xfrm>
            <a:off x="1895475" y="3257550"/>
            <a:ext cx="1646535" cy="68579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result key </a:t>
            </a:r>
            <a:r>
              <a:rPr lang="ko-KR" altLang="en-US" sz="1200" dirty="0"/>
              <a:t>값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AC9A737-F189-4A87-A445-81A3D8873ABA}"/>
              </a:ext>
            </a:extLst>
          </p:cNvPr>
          <p:cNvSpPr/>
          <p:nvPr/>
        </p:nvSpPr>
        <p:spPr>
          <a:xfrm>
            <a:off x="4220617" y="2597048"/>
            <a:ext cx="1040849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dk1"/>
                </a:solidFill>
              </a:rPr>
              <a:t>error/exception</a:t>
            </a:r>
            <a:endParaRPr lang="ko-KR" altLang="en-US" sz="900" dirty="0">
              <a:solidFill>
                <a:schemeClr val="dk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2FD4B10-66A6-48F4-B88C-D454F8D06E8E}"/>
              </a:ext>
            </a:extLst>
          </p:cNvPr>
          <p:cNvSpPr/>
          <p:nvPr/>
        </p:nvSpPr>
        <p:spPr>
          <a:xfrm>
            <a:off x="4220616" y="3403220"/>
            <a:ext cx="1040849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dk1"/>
                </a:solidFill>
              </a:rPr>
              <a:t>success</a:t>
            </a:r>
            <a:endParaRPr lang="ko-KR" altLang="en-US" sz="900" dirty="0">
              <a:solidFill>
                <a:schemeClr val="dk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82D7A97-3CFB-483F-8B09-1F9CCEABA9F3}"/>
              </a:ext>
            </a:extLst>
          </p:cNvPr>
          <p:cNvSpPr/>
          <p:nvPr/>
        </p:nvSpPr>
        <p:spPr>
          <a:xfrm>
            <a:off x="4220617" y="4190342"/>
            <a:ext cx="1040849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버림</a:t>
            </a:r>
            <a:endParaRPr lang="ko-KR" altLang="en-US" sz="900" dirty="0">
              <a:solidFill>
                <a:schemeClr val="dk1"/>
              </a:solidFill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DF0CEB4D-AFFC-414D-B9B1-4380FD4099B8}"/>
              </a:ext>
            </a:extLst>
          </p:cNvPr>
          <p:cNvCxnSpPr>
            <a:stCxn id="9" idx="3"/>
            <a:endCxn id="34" idx="1"/>
          </p:cNvCxnSpPr>
          <p:nvPr/>
        </p:nvCxnSpPr>
        <p:spPr>
          <a:xfrm flipV="1">
            <a:off x="3542010" y="2793800"/>
            <a:ext cx="678607" cy="806647"/>
          </a:xfrm>
          <a:prstGeom prst="bentConnector3">
            <a:avLst/>
          </a:prstGeom>
          <a:ln>
            <a:solidFill>
              <a:srgbClr val="B52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9B682B08-DAD0-45E0-8B29-EC1DA4A98F83}"/>
              </a:ext>
            </a:extLst>
          </p:cNvPr>
          <p:cNvCxnSpPr>
            <a:cxnSpLocks/>
            <a:stCxn id="9" idx="3"/>
            <a:endCxn id="37" idx="1"/>
          </p:cNvCxnSpPr>
          <p:nvPr/>
        </p:nvCxnSpPr>
        <p:spPr>
          <a:xfrm>
            <a:off x="3542010" y="3600447"/>
            <a:ext cx="678607" cy="786647"/>
          </a:xfrm>
          <a:prstGeom prst="bentConnector3">
            <a:avLst>
              <a:gd name="adj1" fmla="val 50000"/>
            </a:avLst>
          </a:prstGeom>
          <a:ln>
            <a:solidFill>
              <a:srgbClr val="B52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DBABE9B-016B-4E16-9B5E-C166731BD4D8}"/>
              </a:ext>
            </a:extLst>
          </p:cNvPr>
          <p:cNvCxnSpPr>
            <a:stCxn id="9" idx="3"/>
            <a:endCxn id="35" idx="1"/>
          </p:cNvCxnSpPr>
          <p:nvPr/>
        </p:nvCxnSpPr>
        <p:spPr>
          <a:xfrm flipV="1">
            <a:off x="3542010" y="3599972"/>
            <a:ext cx="678606" cy="475"/>
          </a:xfrm>
          <a:prstGeom prst="straightConnector1">
            <a:avLst/>
          </a:prstGeom>
          <a:ln>
            <a:solidFill>
              <a:srgbClr val="B52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2C637BB-BCE1-49D9-BE21-C3CCE686DEF5}"/>
              </a:ext>
            </a:extLst>
          </p:cNvPr>
          <p:cNvCxnSpPr>
            <a:stCxn id="31" idx="2"/>
            <a:endCxn id="9" idx="1"/>
          </p:cNvCxnSpPr>
          <p:nvPr/>
        </p:nvCxnSpPr>
        <p:spPr>
          <a:xfrm rot="5400000">
            <a:off x="3511864" y="504743"/>
            <a:ext cx="1479316" cy="4712093"/>
          </a:xfrm>
          <a:prstGeom prst="bentConnector4">
            <a:avLst>
              <a:gd name="adj1" fmla="val 20381"/>
              <a:gd name="adj2" fmla="val 104851"/>
            </a:avLst>
          </a:prstGeom>
          <a:ln>
            <a:solidFill>
              <a:srgbClr val="B527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044B8A81-5DAB-43A8-A157-3409420CC531}"/>
              </a:ext>
            </a:extLst>
          </p:cNvPr>
          <p:cNvSpPr/>
          <p:nvPr/>
        </p:nvSpPr>
        <p:spPr>
          <a:xfrm>
            <a:off x="5784299" y="3257550"/>
            <a:ext cx="1646535" cy="685793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func</a:t>
            </a:r>
            <a:r>
              <a:rPr lang="en-US" altLang="ko-KR" sz="1200" dirty="0"/>
              <a:t> key </a:t>
            </a:r>
            <a:r>
              <a:rPr lang="ko-KR" altLang="en-US" sz="1200" dirty="0"/>
              <a:t>값</a:t>
            </a:r>
            <a:endParaRPr lang="ko-KR" altLang="en-US" sz="1200" dirty="0">
              <a:solidFill>
                <a:schemeClr val="dk1"/>
              </a:solidFill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F48583D-C5A7-4DC9-BABE-CF1210DA4FD2}"/>
              </a:ext>
            </a:extLst>
          </p:cNvPr>
          <p:cNvCxnSpPr>
            <a:stCxn id="34" idx="3"/>
            <a:endCxn id="81" idx="2"/>
          </p:cNvCxnSpPr>
          <p:nvPr/>
        </p:nvCxnSpPr>
        <p:spPr>
          <a:xfrm flipV="1">
            <a:off x="5261466" y="2121131"/>
            <a:ext cx="3364430" cy="672669"/>
          </a:xfrm>
          <a:prstGeom prst="bentConnector2">
            <a:avLst/>
          </a:prstGeom>
          <a:ln>
            <a:solidFill>
              <a:srgbClr val="B52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DC41878-CAA7-4309-A53E-32C3E06EB1A7}"/>
              </a:ext>
            </a:extLst>
          </p:cNvPr>
          <p:cNvCxnSpPr>
            <a:stCxn id="35" idx="3"/>
            <a:endCxn id="52" idx="1"/>
          </p:cNvCxnSpPr>
          <p:nvPr/>
        </p:nvCxnSpPr>
        <p:spPr>
          <a:xfrm>
            <a:off x="5261465" y="3599972"/>
            <a:ext cx="522834" cy="475"/>
          </a:xfrm>
          <a:prstGeom prst="straightConnector1">
            <a:avLst/>
          </a:prstGeom>
          <a:ln>
            <a:solidFill>
              <a:srgbClr val="B52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82CB43E-B919-42ED-A1CB-9D85C39EBC1C}"/>
              </a:ext>
            </a:extLst>
          </p:cNvPr>
          <p:cNvCxnSpPr>
            <a:stCxn id="31" idx="0"/>
            <a:endCxn id="65" idx="0"/>
          </p:cNvCxnSpPr>
          <p:nvPr/>
        </p:nvCxnSpPr>
        <p:spPr>
          <a:xfrm rot="5400000" flipH="1" flipV="1">
            <a:off x="8677686" y="-348512"/>
            <a:ext cx="6022" cy="4146258"/>
          </a:xfrm>
          <a:prstGeom prst="bentConnector3">
            <a:avLst>
              <a:gd name="adj1" fmla="val 389608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B33055D-4751-4F58-9BB8-8EAA6DC55EBC}"/>
              </a:ext>
            </a:extLst>
          </p:cNvPr>
          <p:cNvSpPr/>
          <p:nvPr/>
        </p:nvSpPr>
        <p:spPr>
          <a:xfrm>
            <a:off x="8105471" y="3403220"/>
            <a:ext cx="1040849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dk1"/>
                </a:solidFill>
              </a:rPr>
              <a:t>login</a:t>
            </a:r>
            <a:endParaRPr lang="ko-KR" altLang="en-US" sz="900" dirty="0">
              <a:solidFill>
                <a:schemeClr val="dk1"/>
              </a:solidFill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E8ECC724-741C-44AF-B6B3-3F2E9BDB7F7F}"/>
              </a:ext>
            </a:extLst>
          </p:cNvPr>
          <p:cNvSpPr/>
          <p:nvPr/>
        </p:nvSpPr>
        <p:spPr>
          <a:xfrm>
            <a:off x="9429648" y="3403220"/>
            <a:ext cx="1040849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dk1"/>
                </a:solidFill>
              </a:rPr>
              <a:t>catch</a:t>
            </a:r>
            <a:endParaRPr lang="ko-KR" altLang="en-US" sz="900" dirty="0">
              <a:solidFill>
                <a:schemeClr val="dk1"/>
              </a:solidFill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515924BE-357D-414F-BFAB-2D2838A67A15}"/>
              </a:ext>
            </a:extLst>
          </p:cNvPr>
          <p:cNvSpPr/>
          <p:nvPr/>
        </p:nvSpPr>
        <p:spPr>
          <a:xfrm>
            <a:off x="10753826" y="3403220"/>
            <a:ext cx="1040849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dk1"/>
                </a:solidFill>
              </a:rPr>
              <a:t>evolve</a:t>
            </a:r>
            <a:endParaRPr lang="ko-KR" altLang="en-US" sz="900" dirty="0">
              <a:solidFill>
                <a:schemeClr val="dk1"/>
              </a:solidFill>
            </a:endParaRP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8C720AB-6FB6-448C-9BD1-25F3CB0069FE}"/>
              </a:ext>
            </a:extLst>
          </p:cNvPr>
          <p:cNvCxnSpPr>
            <a:stCxn id="52" idx="3"/>
            <a:endCxn id="63" idx="2"/>
          </p:cNvCxnSpPr>
          <p:nvPr/>
        </p:nvCxnSpPr>
        <p:spPr>
          <a:xfrm>
            <a:off x="7430834" y="3600447"/>
            <a:ext cx="1195062" cy="196276"/>
          </a:xfrm>
          <a:prstGeom prst="bentConnector4">
            <a:avLst>
              <a:gd name="adj1" fmla="val 28226"/>
              <a:gd name="adj2" fmla="val 216469"/>
            </a:avLst>
          </a:prstGeom>
          <a:ln>
            <a:solidFill>
              <a:srgbClr val="B52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6402DE7-1FC3-4DA8-A86D-5A26D3876AB4}"/>
              </a:ext>
            </a:extLst>
          </p:cNvPr>
          <p:cNvCxnSpPr>
            <a:stCxn id="52" idx="3"/>
            <a:endCxn id="64" idx="2"/>
          </p:cNvCxnSpPr>
          <p:nvPr/>
        </p:nvCxnSpPr>
        <p:spPr>
          <a:xfrm>
            <a:off x="7430834" y="3600447"/>
            <a:ext cx="2519239" cy="196276"/>
          </a:xfrm>
          <a:prstGeom prst="bentConnector4">
            <a:avLst>
              <a:gd name="adj1" fmla="val 12827"/>
              <a:gd name="adj2" fmla="val 216469"/>
            </a:avLst>
          </a:prstGeom>
          <a:ln>
            <a:solidFill>
              <a:srgbClr val="B52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EC184B63-81D0-46EB-9939-B0E5C12EF854}"/>
              </a:ext>
            </a:extLst>
          </p:cNvPr>
          <p:cNvCxnSpPr>
            <a:stCxn id="52" idx="3"/>
            <a:endCxn id="66" idx="2"/>
          </p:cNvCxnSpPr>
          <p:nvPr/>
        </p:nvCxnSpPr>
        <p:spPr>
          <a:xfrm>
            <a:off x="7430834" y="3600447"/>
            <a:ext cx="3843417" cy="196276"/>
          </a:xfrm>
          <a:prstGeom prst="bentConnector4">
            <a:avLst>
              <a:gd name="adj1" fmla="val 8782"/>
              <a:gd name="adj2" fmla="val 216469"/>
            </a:avLst>
          </a:prstGeom>
          <a:ln>
            <a:solidFill>
              <a:srgbClr val="B52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FAE104AD-AF2D-462F-B350-44B5F44CE3AC}"/>
              </a:ext>
            </a:extLst>
          </p:cNvPr>
          <p:cNvCxnSpPr>
            <a:stCxn id="63" idx="0"/>
            <a:endCxn id="65" idx="2"/>
          </p:cNvCxnSpPr>
          <p:nvPr/>
        </p:nvCxnSpPr>
        <p:spPr>
          <a:xfrm rot="5400000" flipH="1" flipV="1">
            <a:off x="9045806" y="1695200"/>
            <a:ext cx="1288111" cy="2127930"/>
          </a:xfrm>
          <a:prstGeom prst="bentConnector3">
            <a:avLst>
              <a:gd name="adj1" fmla="val 27816"/>
            </a:avLst>
          </a:prstGeom>
          <a:ln>
            <a:solidFill>
              <a:srgbClr val="B52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3DF373E3-FE47-488D-AB99-3F780E333441}"/>
              </a:ext>
            </a:extLst>
          </p:cNvPr>
          <p:cNvCxnSpPr>
            <a:stCxn id="64" idx="0"/>
            <a:endCxn id="65" idx="2"/>
          </p:cNvCxnSpPr>
          <p:nvPr/>
        </p:nvCxnSpPr>
        <p:spPr>
          <a:xfrm rot="5400000" flipH="1" flipV="1">
            <a:off x="9707894" y="2357289"/>
            <a:ext cx="1288111" cy="803753"/>
          </a:xfrm>
          <a:prstGeom prst="bentConnector3">
            <a:avLst>
              <a:gd name="adj1" fmla="val 27077"/>
            </a:avLst>
          </a:prstGeom>
          <a:ln>
            <a:solidFill>
              <a:srgbClr val="B52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ED8FB115-496D-497D-B499-2F217F501DAC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 rot="16200000" flipV="1">
            <a:off x="10369984" y="2498952"/>
            <a:ext cx="1288111" cy="520425"/>
          </a:xfrm>
          <a:prstGeom prst="bentConnector3">
            <a:avLst>
              <a:gd name="adj1" fmla="val 27816"/>
            </a:avLst>
          </a:prstGeom>
          <a:ln>
            <a:solidFill>
              <a:srgbClr val="B527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림 82">
            <a:extLst>
              <a:ext uri="{FF2B5EF4-FFF2-40B4-BE49-F238E27FC236}">
                <a16:creationId xmlns:a16="http://schemas.microsoft.com/office/drawing/2014/main" id="{6FD64943-F771-41C3-93B6-AC572BA6B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607" y="4400219"/>
            <a:ext cx="1657350" cy="1571625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C89E2441-1EB0-490C-99E7-18949BE3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086" y="4406174"/>
            <a:ext cx="1571625" cy="1504950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3A79D47F-CD44-42A4-9770-9F1F02ED0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6840" y="4409746"/>
            <a:ext cx="1981200" cy="14859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596F633-CDA6-4D59-83DB-8312B19D27CF}"/>
              </a:ext>
            </a:extLst>
          </p:cNvPr>
          <p:cNvSpPr txBox="1"/>
          <p:nvPr/>
        </p:nvSpPr>
        <p:spPr>
          <a:xfrm>
            <a:off x="4963405" y="6246763"/>
            <a:ext cx="6009875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  <a:hlinkClick r:id="rId7"/>
              </a:rPr>
              <a:t>https://github.com/richard0326/RobotMon-Go/blob/main/Setting/fluentdSettings/fluent.conf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0CC7F44-3240-4491-9CD2-1086F716759E}"/>
              </a:ext>
            </a:extLst>
          </p:cNvPr>
          <p:cNvSpPr/>
          <p:nvPr/>
        </p:nvSpPr>
        <p:spPr>
          <a:xfrm>
            <a:off x="10233400" y="2442528"/>
            <a:ext cx="1040849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dk1"/>
                </a:solidFill>
              </a:rPr>
              <a:t>Message </a:t>
            </a:r>
            <a:r>
              <a:rPr lang="ko-KR" altLang="en-US" sz="900" dirty="0">
                <a:solidFill>
                  <a:schemeClr val="dk1"/>
                </a:solidFill>
              </a:rPr>
              <a:t>분해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8FB28C-3294-473E-B970-3159CBED23FE}"/>
              </a:ext>
            </a:extLst>
          </p:cNvPr>
          <p:cNvSpPr txBox="1"/>
          <p:nvPr/>
        </p:nvSpPr>
        <p:spPr>
          <a:xfrm>
            <a:off x="1671160" y="4058338"/>
            <a:ext cx="1926518" cy="293414"/>
          </a:xfrm>
          <a:prstGeom prst="rect">
            <a:avLst/>
          </a:prstGeom>
          <a:noFill/>
          <a:ln>
            <a:solidFill>
              <a:srgbClr val="B5272D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&lt;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func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&gt; &lt;result&gt; : &lt;message&gt;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747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11C279-511D-4B26-B94F-A957ABEE0909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E37D5F-EBD0-42CD-8629-7D46E2A4CBF4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0DA359-466F-4AAA-950E-5DB182F05E15}"/>
              </a:ext>
            </a:extLst>
          </p:cNvPr>
          <p:cNvSpPr txBox="1"/>
          <p:nvPr/>
        </p:nvSpPr>
        <p:spPr>
          <a:xfrm>
            <a:off x="2179865" y="2571057"/>
            <a:ext cx="272551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 Docker logs </a:t>
            </a: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파일</a:t>
            </a: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tail </a:t>
            </a: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방식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15374E-A30B-46FA-9510-F9E21FBBD81F}"/>
              </a:ext>
            </a:extLst>
          </p:cNvPr>
          <p:cNvSpPr txBox="1"/>
          <p:nvPr/>
        </p:nvSpPr>
        <p:spPr>
          <a:xfrm>
            <a:off x="2179865" y="2833347"/>
            <a:ext cx="4862285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Zlogger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빠른 콘솔 출력을 활용하여 자동으로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Docker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 출력을 수집할 것을  기대함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Server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경우에 출력이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Docker logs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남지 않아서 원인을 찾고 있는 상황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EFB12A-CC26-4012-9B71-1660B0BAF25D}"/>
              </a:ext>
            </a:extLst>
          </p:cNvPr>
          <p:cNvSpPr txBox="1"/>
          <p:nvPr/>
        </p:nvSpPr>
        <p:spPr>
          <a:xfrm>
            <a:off x="2179865" y="1484313"/>
            <a:ext cx="272551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 MySQL </a:t>
            </a: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다운그레이드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E184E4-9C86-4061-A371-F205363B6215}"/>
              </a:ext>
            </a:extLst>
          </p:cNvPr>
          <p:cNvSpPr txBox="1"/>
          <p:nvPr/>
        </p:nvSpPr>
        <p:spPr>
          <a:xfrm>
            <a:off x="2179865" y="1746603"/>
            <a:ext cx="4862285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Fluentd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다운 받은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MySQL plugin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MySQL 8.0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버전과 호환이 되지 않아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MySQL 5.6.36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으로 다운그레이드를 진행함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062C9A-5669-4A10-834E-37FDE90E42D2}"/>
              </a:ext>
            </a:extLst>
          </p:cNvPr>
          <p:cNvSpPr txBox="1"/>
          <p:nvPr/>
        </p:nvSpPr>
        <p:spPr>
          <a:xfrm>
            <a:off x="2179865" y="3857984"/>
            <a:ext cx="272551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3. Forward </a:t>
            </a:r>
            <a:r>
              <a:rPr kumimoji="1" lang="ko-KR" altLang="en-US" sz="1200" b="1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버퍼링</a:t>
            </a:r>
            <a:endParaRPr kumimoji="1" lang="ko-KR" altLang="en-US" sz="1200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C038A3-71B3-4031-8D90-5017FE6FD1D8}"/>
              </a:ext>
            </a:extLst>
          </p:cNvPr>
          <p:cNvSpPr txBox="1"/>
          <p:nvPr/>
        </p:nvSpPr>
        <p:spPr>
          <a:xfrm>
            <a:off x="2179865" y="4120274"/>
            <a:ext cx="4862285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Forward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방식으로 보낼 경우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 60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초 마다 보내고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있어서 생각보다 게 도착할 수 있음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D4F9C8-8E4B-4256-A2C3-8C8F09224354}"/>
              </a:ext>
            </a:extLst>
          </p:cNvPr>
          <p:cNvSpPr txBox="1"/>
          <p:nvPr/>
        </p:nvSpPr>
        <p:spPr>
          <a:xfrm>
            <a:off x="2145591" y="685624"/>
            <a:ext cx="369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4-2. </a:t>
            </a:r>
            <a:r>
              <a:rPr kumimoji="1" lang="en-US" altLang="ko-KR" b="1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fluentd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특이사항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ko-KR" altLang="en-US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4F73E2-611F-463D-AE81-C3FF33FF4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469" y="2221588"/>
            <a:ext cx="2133600" cy="2733675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B16496-8050-4B61-9457-256EFA19E111}"/>
              </a:ext>
            </a:extLst>
          </p:cNvPr>
          <p:cNvCxnSpPr/>
          <p:nvPr/>
        </p:nvCxnSpPr>
        <p:spPr>
          <a:xfrm>
            <a:off x="7934325" y="2833347"/>
            <a:ext cx="123825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332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C2F5-4B43-354A-8562-99C11017D620}"/>
              </a:ext>
            </a:extLst>
          </p:cNvPr>
          <p:cNvSpPr txBox="1"/>
          <p:nvPr/>
        </p:nvSpPr>
        <p:spPr>
          <a:xfrm>
            <a:off x="2165796" y="1997765"/>
            <a:ext cx="34285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5. </a:t>
            </a:r>
            <a:r>
              <a:rPr kumimoji="1" lang="ko-KR" altLang="en-US" sz="30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클라우드 테스트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2D630-68C7-47AE-A5E3-2C2544FEAA92}"/>
              </a:ext>
            </a:extLst>
          </p:cNvPr>
          <p:cNvSpPr txBox="1"/>
          <p:nvPr/>
        </p:nvSpPr>
        <p:spPr>
          <a:xfrm>
            <a:off x="2593461" y="2551763"/>
            <a:ext cx="3798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5-1.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클라우드 테스트 환경 설명</a:t>
            </a:r>
            <a:endParaRPr kumimoji="1" lang="en-US" altLang="ko-KR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5-2.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3606007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4C7FE4-AEB4-4170-9A56-8AC311F12B7F}"/>
              </a:ext>
            </a:extLst>
          </p:cNvPr>
          <p:cNvSpPr txBox="1"/>
          <p:nvPr/>
        </p:nvSpPr>
        <p:spPr>
          <a:xfrm>
            <a:off x="12566850" y="683414"/>
            <a:ext cx="80919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 </a:t>
            </a:r>
            <a:r>
              <a:rPr kumimoji="1" lang="ko-KR" altLang="en-US" sz="12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소제목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B98A0A-8ECE-4A03-8073-42D19C06D9A9}"/>
              </a:ext>
            </a:extLst>
          </p:cNvPr>
          <p:cNvSpPr txBox="1"/>
          <p:nvPr/>
        </p:nvSpPr>
        <p:spPr>
          <a:xfrm>
            <a:off x="12566850" y="1009204"/>
            <a:ext cx="1186543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상세항목의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상세항목의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DB2017-DF00-4A73-814D-A612B9A6AC56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6AC460-0824-4C5D-84D9-3FC04C6FD200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851A77-D4E9-44F9-A420-1D51DC47516B}"/>
              </a:ext>
            </a:extLst>
          </p:cNvPr>
          <p:cNvSpPr txBox="1"/>
          <p:nvPr/>
        </p:nvSpPr>
        <p:spPr>
          <a:xfrm>
            <a:off x="12566850" y="-389580"/>
            <a:ext cx="26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DCF8D97-8B92-49AC-8EEC-1438A1EFAA62}"/>
              </a:ext>
            </a:extLst>
          </p:cNvPr>
          <p:cNvSpPr txBox="1"/>
          <p:nvPr/>
        </p:nvSpPr>
        <p:spPr>
          <a:xfrm>
            <a:off x="12566850" y="-20248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 </a:t>
            </a:r>
            <a:r>
              <a:rPr kumimoji="1" lang="ko-KR" altLang="en-US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 시 특이사항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429030-EE4D-420D-AB52-78B80F4E1244}"/>
              </a:ext>
            </a:extLst>
          </p:cNvPr>
          <p:cNvSpPr txBox="1"/>
          <p:nvPr/>
        </p:nvSpPr>
        <p:spPr>
          <a:xfrm>
            <a:off x="2145592" y="685624"/>
            <a:ext cx="379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5-1.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클라우드 테스트 환경 설명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04F56B5-D2FF-4D86-A8F8-0CD140E46050}"/>
              </a:ext>
            </a:extLst>
          </p:cNvPr>
          <p:cNvGrpSpPr/>
          <p:nvPr/>
        </p:nvGrpSpPr>
        <p:grpSpPr>
          <a:xfrm>
            <a:off x="2303266" y="850808"/>
            <a:ext cx="8061654" cy="5349134"/>
            <a:chOff x="2303266" y="488858"/>
            <a:chExt cx="8061654" cy="534913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24687D-F54B-4079-9FF8-7F6F7A61765B}"/>
                </a:ext>
              </a:extLst>
            </p:cNvPr>
            <p:cNvSpPr txBox="1"/>
            <p:nvPr/>
          </p:nvSpPr>
          <p:spPr>
            <a:xfrm>
              <a:off x="2344107" y="4621249"/>
              <a:ext cx="8009568" cy="1216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인스턴스 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A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의 </a:t>
              </a:r>
              <a:r>
                <a:rPr kumimoji="1" lang="ko-KR" altLang="en-US" sz="1000" spc="-3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도커에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2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개 컨테이너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( API Server, </a:t>
              </a:r>
              <a:r>
                <a:rPr kumimoji="1" lang="en-US" altLang="ko-KR" sz="1000" spc="-3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fluentd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)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가 올라감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인스턴스 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B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의 </a:t>
              </a:r>
              <a:r>
                <a:rPr kumimoji="1" lang="ko-KR" altLang="en-US" sz="1000" spc="-3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도커에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개 컨테이너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( </a:t>
              </a:r>
              <a:r>
                <a:rPr kumimoji="1" lang="en-US" altLang="ko-KR" sz="1000" spc="-3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MySql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)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가 올라감 </a:t>
              </a:r>
              <a:endPara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인스턴스 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의 </a:t>
              </a:r>
              <a:r>
                <a:rPr kumimoji="1" lang="ko-KR" altLang="en-US" sz="1000" spc="-3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도커에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개 컨테이너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( Redis )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가 올라감</a:t>
              </a:r>
              <a:endPara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인스턴스 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D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의 </a:t>
              </a:r>
              <a:r>
                <a:rPr kumimoji="1" lang="ko-KR" altLang="en-US" sz="1000" spc="-3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도커에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개 컨테이너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( </a:t>
              </a:r>
              <a:r>
                <a:rPr kumimoji="1" lang="en-US" altLang="ko-KR" sz="1000" spc="-3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fluentd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)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가 올라감</a:t>
              </a:r>
              <a:endPara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API Server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는 </a:t>
              </a:r>
              <a:r>
                <a:rPr kumimoji="1" lang="en-US" altLang="ko-KR" sz="1000" spc="-3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RockyLinux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image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에 </a:t>
              </a:r>
              <a:r>
                <a:rPr kumimoji="1" lang="en-US" altLang="ko-KR" sz="1000" spc="-3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RobotmonGo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API Server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를 올리고 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Build</a:t>
              </a:r>
              <a:r>
                <a: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한 이미지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.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F10DFC3-CC26-4DC0-AF5F-D73C0614A472}"/>
                </a:ext>
              </a:extLst>
            </p:cNvPr>
            <p:cNvSpPr txBox="1"/>
            <p:nvPr/>
          </p:nvSpPr>
          <p:spPr>
            <a:xfrm>
              <a:off x="2350081" y="4373253"/>
              <a:ext cx="1687000" cy="33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200" b="1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1. Docker </a:t>
              </a:r>
              <a:r>
                <a:rPr kumimoji="1" lang="ko-KR" altLang="en-US" sz="1200" b="1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설명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D7554F-97FE-4449-B727-47BA3FFF3CC2}"/>
                </a:ext>
              </a:extLst>
            </p:cNvPr>
            <p:cNvSpPr txBox="1"/>
            <p:nvPr/>
          </p:nvSpPr>
          <p:spPr>
            <a:xfrm>
              <a:off x="2449682" y="2892104"/>
              <a:ext cx="495007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Client</a:t>
              </a:r>
              <a:endPara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1026" name="Picture 2" descr="MySQL DB 백업 복원 mysqldump 명령어">
              <a:extLst>
                <a:ext uri="{FF2B5EF4-FFF2-40B4-BE49-F238E27FC236}">
                  <a16:creationId xmlns:a16="http://schemas.microsoft.com/office/drawing/2014/main" id="{83960FE2-ABB2-43B1-82D3-EF2FDF290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779" y="780994"/>
              <a:ext cx="1029298" cy="1029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dis를 써보자!">
              <a:extLst>
                <a:ext uri="{FF2B5EF4-FFF2-40B4-BE49-F238E27FC236}">
                  <a16:creationId xmlns:a16="http://schemas.microsoft.com/office/drawing/2014/main" id="{F6BE1DFA-07F5-4582-818D-56F1AAE8CA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7696" y="753793"/>
              <a:ext cx="877132" cy="740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Docker의 소개와 간단한 사용법 | 야생강아지 WILDPUP">
              <a:extLst>
                <a:ext uri="{FF2B5EF4-FFF2-40B4-BE49-F238E27FC236}">
                  <a16:creationId xmlns:a16="http://schemas.microsoft.com/office/drawing/2014/main" id="{1D41BF81-E242-48E1-8E40-99BC8FC42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4103" y="1526350"/>
              <a:ext cx="1086136" cy="617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Docker의 소개와 간단한 사용법 | 야생강아지 WILDPUP">
              <a:extLst>
                <a:ext uri="{FF2B5EF4-FFF2-40B4-BE49-F238E27FC236}">
                  <a16:creationId xmlns:a16="http://schemas.microsoft.com/office/drawing/2014/main" id="{32AEEE25-5862-47BD-A41A-529322F86E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3194" y="1526350"/>
              <a:ext cx="1086136" cy="617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Docker의 소개와 간단한 사용법 | 야생강아지 WILDPUP">
              <a:extLst>
                <a:ext uri="{FF2B5EF4-FFF2-40B4-BE49-F238E27FC236}">
                  <a16:creationId xmlns:a16="http://schemas.microsoft.com/office/drawing/2014/main" id="{3A8C8DBF-170F-4CD6-8F49-518AA2F78E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5526" y="3069400"/>
              <a:ext cx="1086136" cy="617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6A4FB99-B277-4D10-8E8C-79179394541F}"/>
                </a:ext>
              </a:extLst>
            </p:cNvPr>
            <p:cNvGrpSpPr/>
            <p:nvPr/>
          </p:nvGrpSpPr>
          <p:grpSpPr>
            <a:xfrm>
              <a:off x="4686863" y="2153797"/>
              <a:ext cx="594783" cy="724609"/>
              <a:chOff x="3746818" y="1574021"/>
              <a:chExt cx="594783" cy="724609"/>
            </a:xfrm>
          </p:grpSpPr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4EDE8729-2B5C-47D7-ACDB-E34BFF7312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6818" y="1574021"/>
                <a:ext cx="594783" cy="72460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</p:pic>
          <p:pic>
            <p:nvPicPr>
              <p:cNvPr id="1032" name="Picture 8" descr="Rocky Linux">
                <a:extLst>
                  <a:ext uri="{FF2B5EF4-FFF2-40B4-BE49-F238E27FC236}">
                    <a16:creationId xmlns:a16="http://schemas.microsoft.com/office/drawing/2014/main" id="{2AEA45C7-7708-4695-AA7C-59FB4D32DC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1677" y="2195366"/>
                <a:ext cx="589924" cy="10326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</p:pic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ADA756C-3400-4AF3-93C8-091FF43E8ACB}"/>
                </a:ext>
              </a:extLst>
            </p:cNvPr>
            <p:cNvSpPr/>
            <p:nvPr/>
          </p:nvSpPr>
          <p:spPr>
            <a:xfrm>
              <a:off x="4425526" y="1295642"/>
              <a:ext cx="1086136" cy="23913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8ADAF0D-D08E-433D-A0AA-6D9B8DBA362B}"/>
                </a:ext>
              </a:extLst>
            </p:cNvPr>
            <p:cNvSpPr/>
            <p:nvPr/>
          </p:nvSpPr>
          <p:spPr>
            <a:xfrm>
              <a:off x="6786754" y="488858"/>
              <a:ext cx="1086136" cy="1655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A248159-15CD-414C-8C5B-E21158CA14A6}"/>
                </a:ext>
              </a:extLst>
            </p:cNvPr>
            <p:cNvSpPr/>
            <p:nvPr/>
          </p:nvSpPr>
          <p:spPr>
            <a:xfrm>
              <a:off x="9153194" y="488858"/>
              <a:ext cx="1086136" cy="1655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4" name="Picture 10" descr="CentOS - 나무위키">
              <a:extLst>
                <a:ext uri="{FF2B5EF4-FFF2-40B4-BE49-F238E27FC236}">
                  <a16:creationId xmlns:a16="http://schemas.microsoft.com/office/drawing/2014/main" id="{1A50DD36-02A7-4F62-9C82-11F0003C96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391" y="3687007"/>
              <a:ext cx="847725" cy="2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0" descr="CentOS - 나무위키">
              <a:extLst>
                <a:ext uri="{FF2B5EF4-FFF2-40B4-BE49-F238E27FC236}">
                  <a16:creationId xmlns:a16="http://schemas.microsoft.com/office/drawing/2014/main" id="{2F3BD85D-71FA-456B-AA1D-446A3415F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3308" y="2143957"/>
              <a:ext cx="847725" cy="2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0" descr="CentOS - 나무위키">
              <a:extLst>
                <a:ext uri="{FF2B5EF4-FFF2-40B4-BE49-F238E27FC236}">
                  <a16:creationId xmlns:a16="http://schemas.microsoft.com/office/drawing/2014/main" id="{355A4CCD-BEE3-4576-95AC-85D383E6DA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6363" y="2143957"/>
              <a:ext cx="847725" cy="2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B9484C0-E65E-4181-B077-A8622B472977}"/>
                </a:ext>
              </a:extLst>
            </p:cNvPr>
            <p:cNvSpPr/>
            <p:nvPr/>
          </p:nvSpPr>
          <p:spPr>
            <a:xfrm>
              <a:off x="3615464" y="1213858"/>
              <a:ext cx="2039182" cy="27112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6CCB422-F439-44AF-9C5E-0D1F6CC20B62}"/>
                </a:ext>
              </a:extLst>
            </p:cNvPr>
            <p:cNvSpPr/>
            <p:nvPr/>
          </p:nvSpPr>
          <p:spPr>
            <a:xfrm>
              <a:off x="6113328" y="488858"/>
              <a:ext cx="1882500" cy="18932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7E81904-222C-4D5A-AFE4-206E2A58E1E5}"/>
                </a:ext>
              </a:extLst>
            </p:cNvPr>
            <p:cNvSpPr/>
            <p:nvPr/>
          </p:nvSpPr>
          <p:spPr>
            <a:xfrm>
              <a:off x="9027604" y="488858"/>
              <a:ext cx="1337316" cy="18932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6" name="Picture 12" descr="Network] REST API 알아보기">
              <a:extLst>
                <a:ext uri="{FF2B5EF4-FFF2-40B4-BE49-F238E27FC236}">
                  <a16:creationId xmlns:a16="http://schemas.microsoft.com/office/drawing/2014/main" id="{6C15C0D8-F581-4552-9A57-32CA56B03E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3266" y="2073775"/>
              <a:ext cx="827457" cy="884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C4594F-6612-4DD9-B921-6A028CE4CC5D}"/>
                </a:ext>
              </a:extLst>
            </p:cNvPr>
            <p:cNvSpPr txBox="1"/>
            <p:nvPr/>
          </p:nvSpPr>
          <p:spPr>
            <a:xfrm>
              <a:off x="4538668" y="3855280"/>
              <a:ext cx="804387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000" spc="-30" dirty="0">
                  <a:solidFill>
                    <a:srgbClr val="CB2C3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인스턴스 </a:t>
              </a:r>
              <a:r>
                <a:rPr kumimoji="1" lang="en-US" altLang="ko-KR" sz="1000" spc="-30" dirty="0">
                  <a:solidFill>
                    <a:srgbClr val="CB2C3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A</a:t>
              </a:r>
              <a:endParaRPr kumimoji="1" lang="ko-KR" altLang="en-US" sz="1000" spc="-30" dirty="0">
                <a:solidFill>
                  <a:srgbClr val="CB2C3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BC7E7C-349C-45AC-B0FA-AB0D9B8FA9A2}"/>
                </a:ext>
              </a:extLst>
            </p:cNvPr>
            <p:cNvSpPr txBox="1"/>
            <p:nvPr/>
          </p:nvSpPr>
          <p:spPr>
            <a:xfrm>
              <a:off x="6913139" y="2324916"/>
              <a:ext cx="794769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000" spc="-30" dirty="0">
                  <a:solidFill>
                    <a:srgbClr val="CB2C3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인스턴스 </a:t>
              </a:r>
              <a:r>
                <a:rPr kumimoji="1" lang="en-US" altLang="ko-KR" sz="1000" spc="-30" dirty="0">
                  <a:solidFill>
                    <a:srgbClr val="CB2C3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B</a:t>
              </a:r>
              <a:endParaRPr kumimoji="1" lang="ko-KR" altLang="en-US" sz="1000" spc="-30" dirty="0">
                <a:solidFill>
                  <a:srgbClr val="CB2C3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2E04925-4781-432B-9EE7-823490B8C9E8}"/>
                </a:ext>
              </a:extLst>
            </p:cNvPr>
            <p:cNvSpPr txBox="1"/>
            <p:nvPr/>
          </p:nvSpPr>
          <p:spPr>
            <a:xfrm>
              <a:off x="9265653" y="2324916"/>
              <a:ext cx="801181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000" spc="-30" dirty="0">
                  <a:solidFill>
                    <a:srgbClr val="CB2C3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인스턴스 </a:t>
              </a:r>
              <a:r>
                <a:rPr kumimoji="1" lang="en-US" altLang="ko-KR" sz="1000" spc="-30" dirty="0">
                  <a:solidFill>
                    <a:srgbClr val="CB2C3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C</a:t>
              </a:r>
              <a:endParaRPr kumimoji="1" lang="ko-KR" altLang="en-US" sz="1000" spc="-30" dirty="0">
                <a:solidFill>
                  <a:srgbClr val="CB2C3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80" name="Picture 6" descr="Docker의 소개와 간단한 사용법 | 야생강아지 WILDPUP">
              <a:extLst>
                <a:ext uri="{FF2B5EF4-FFF2-40B4-BE49-F238E27FC236}">
                  <a16:creationId xmlns:a16="http://schemas.microsoft.com/office/drawing/2014/main" id="{AF6C2B87-7E07-4889-B715-688C88168A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0501" y="3782208"/>
              <a:ext cx="1086136" cy="617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B5626B8-0DB1-4F8B-985E-618DF5BF1DE1}"/>
                </a:ext>
              </a:extLst>
            </p:cNvPr>
            <p:cNvSpPr/>
            <p:nvPr/>
          </p:nvSpPr>
          <p:spPr>
            <a:xfrm>
              <a:off x="7770501" y="2886320"/>
              <a:ext cx="1086136" cy="1513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Picture 10" descr="CentOS - 나무위키">
              <a:extLst>
                <a:ext uri="{FF2B5EF4-FFF2-40B4-BE49-F238E27FC236}">
                  <a16:creationId xmlns:a16="http://schemas.microsoft.com/office/drawing/2014/main" id="{4C575CF7-1DD0-49BC-BF09-87F02174C2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670" y="4399815"/>
              <a:ext cx="847725" cy="238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3676F99-09CC-40A7-B27E-B8AF7B864121}"/>
                </a:ext>
              </a:extLst>
            </p:cNvPr>
            <p:cNvSpPr/>
            <p:nvPr/>
          </p:nvSpPr>
          <p:spPr>
            <a:xfrm>
              <a:off x="7644911" y="2886320"/>
              <a:ext cx="1337316" cy="17516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43D5FFD-6575-47AB-89D3-4AE38EA029EB}"/>
                </a:ext>
              </a:extLst>
            </p:cNvPr>
            <p:cNvSpPr txBox="1"/>
            <p:nvPr/>
          </p:nvSpPr>
          <p:spPr>
            <a:xfrm>
              <a:off x="7882960" y="4563489"/>
              <a:ext cx="810799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1000" spc="-30" dirty="0">
                  <a:solidFill>
                    <a:srgbClr val="CB2C3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인스턴스 </a:t>
              </a:r>
              <a:r>
                <a:rPr kumimoji="1" lang="en-US" altLang="ko-KR" sz="1000" spc="-30" dirty="0">
                  <a:solidFill>
                    <a:srgbClr val="CB2C3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D</a:t>
              </a:r>
              <a:endParaRPr kumimoji="1" lang="ko-KR" altLang="en-US" sz="1000" spc="-30" dirty="0">
                <a:solidFill>
                  <a:srgbClr val="CB2C3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1038" name="Picture 14" descr="Fluentd란 무엇인가? 구조와 기능 살펴보기 :: 조은우 개발 블로그">
              <a:extLst>
                <a:ext uri="{FF2B5EF4-FFF2-40B4-BE49-F238E27FC236}">
                  <a16:creationId xmlns:a16="http://schemas.microsoft.com/office/drawing/2014/main" id="{929A0A68-935F-4F42-8137-4923E05D2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423" y="3019695"/>
              <a:ext cx="693009" cy="617970"/>
            </a:xfrm>
            <a:prstGeom prst="rect">
              <a:avLst/>
            </a:prstGeom>
            <a:noFill/>
            <a:ln>
              <a:solidFill>
                <a:srgbClr val="B5272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4" descr="Fluentd란 무엇인가? 구조와 기능 살펴보기 :: 조은우 개발 블로그">
              <a:extLst>
                <a:ext uri="{FF2B5EF4-FFF2-40B4-BE49-F238E27FC236}">
                  <a16:creationId xmlns:a16="http://schemas.microsoft.com/office/drawing/2014/main" id="{E04DE183-8660-4FEE-A051-52B10C9161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6602" y="1353904"/>
              <a:ext cx="693009" cy="617970"/>
            </a:xfrm>
            <a:prstGeom prst="rect">
              <a:avLst/>
            </a:prstGeom>
            <a:noFill/>
            <a:ln>
              <a:solidFill>
                <a:srgbClr val="B5272D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18" descr="폴더 무료 아이콘 의 Modern Line Art">
              <a:extLst>
                <a:ext uri="{FF2B5EF4-FFF2-40B4-BE49-F238E27FC236}">
                  <a16:creationId xmlns:a16="http://schemas.microsoft.com/office/drawing/2014/main" id="{6D49DA49-0406-40B7-AFB2-91566FB3C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1468" y="625610"/>
              <a:ext cx="437147" cy="437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611864D-032D-439F-8AED-CCEFEB1B5C35}"/>
                </a:ext>
              </a:extLst>
            </p:cNvPr>
            <p:cNvSpPr txBox="1"/>
            <p:nvPr/>
          </p:nvSpPr>
          <p:spPr>
            <a:xfrm>
              <a:off x="6060318" y="959448"/>
              <a:ext cx="800219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000" spc="-30" dirty="0" err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mySql</a:t>
              </a: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data</a:t>
              </a:r>
              <a:endPara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89" name="Picture 18" descr="폴더 무료 아이콘 의 Modern Line Art">
              <a:extLst>
                <a:ext uri="{FF2B5EF4-FFF2-40B4-BE49-F238E27FC236}">
                  <a16:creationId xmlns:a16="http://schemas.microsoft.com/office/drawing/2014/main" id="{C9169AFE-CF49-471B-A661-4D476E380C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9511" y="1281531"/>
              <a:ext cx="437147" cy="437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087CB82-FE8D-48EB-A684-C050E8C9CB1E}"/>
                </a:ext>
              </a:extLst>
            </p:cNvPr>
            <p:cNvSpPr txBox="1"/>
            <p:nvPr/>
          </p:nvSpPr>
          <p:spPr>
            <a:xfrm>
              <a:off x="3624142" y="1615369"/>
              <a:ext cx="873439" cy="29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Log rotation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680F148-4642-47B9-B594-F689BBD15418}"/>
                </a:ext>
              </a:extLst>
            </p:cNvPr>
            <p:cNvSpPr txBox="1"/>
            <p:nvPr/>
          </p:nvSpPr>
          <p:spPr>
            <a:xfrm>
              <a:off x="4612423" y="2770628"/>
              <a:ext cx="744114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API Server</a:t>
              </a:r>
              <a:endPara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5703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4C7FE4-AEB4-4170-9A56-8AC311F12B7F}"/>
              </a:ext>
            </a:extLst>
          </p:cNvPr>
          <p:cNvSpPr txBox="1"/>
          <p:nvPr/>
        </p:nvSpPr>
        <p:spPr>
          <a:xfrm>
            <a:off x="12566850" y="683414"/>
            <a:ext cx="80919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 </a:t>
            </a:r>
            <a:r>
              <a:rPr kumimoji="1" lang="ko-KR" altLang="en-US" sz="12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소제목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B98A0A-8ECE-4A03-8073-42D19C06D9A9}"/>
              </a:ext>
            </a:extLst>
          </p:cNvPr>
          <p:cNvSpPr txBox="1"/>
          <p:nvPr/>
        </p:nvSpPr>
        <p:spPr>
          <a:xfrm>
            <a:off x="12566850" y="1009204"/>
            <a:ext cx="1186543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상세항목의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상세항목의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DB2017-DF00-4A73-814D-A612B9A6AC56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6AC460-0824-4C5D-84D9-3FC04C6FD200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851A77-D4E9-44F9-A420-1D51DC47516B}"/>
              </a:ext>
            </a:extLst>
          </p:cNvPr>
          <p:cNvSpPr txBox="1"/>
          <p:nvPr/>
        </p:nvSpPr>
        <p:spPr>
          <a:xfrm>
            <a:off x="12566850" y="-389580"/>
            <a:ext cx="26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DCF8D97-8B92-49AC-8EEC-1438A1EFAA62}"/>
              </a:ext>
            </a:extLst>
          </p:cNvPr>
          <p:cNvSpPr txBox="1"/>
          <p:nvPr/>
        </p:nvSpPr>
        <p:spPr>
          <a:xfrm>
            <a:off x="12566850" y="-20248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 </a:t>
            </a:r>
            <a:r>
              <a:rPr kumimoji="1" lang="ko-KR" altLang="en-US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 시 특이사항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429030-EE4D-420D-AB52-78B80F4E1244}"/>
              </a:ext>
            </a:extLst>
          </p:cNvPr>
          <p:cNvSpPr txBox="1"/>
          <p:nvPr/>
        </p:nvSpPr>
        <p:spPr>
          <a:xfrm>
            <a:off x="2145592" y="685624"/>
            <a:ext cx="379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5-1.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클라우드 테스트 환경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24687D-F54B-4079-9FF8-7F6F7A61765B}"/>
              </a:ext>
            </a:extLst>
          </p:cNvPr>
          <p:cNvSpPr txBox="1"/>
          <p:nvPr/>
        </p:nvSpPr>
        <p:spPr>
          <a:xfrm>
            <a:off x="2344107" y="5002249"/>
            <a:ext cx="8009568" cy="98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번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Client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와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 Server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는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REST API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통신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번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3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번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 Server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는 다른 컴퓨터의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도커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컨테이너인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MySQL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Redis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직접 연동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번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MySQL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은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data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를 유지하기 위해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volume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사용하여 파일을 연동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5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번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API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Server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는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log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파일을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volume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사용하여 파일을 연동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10DFC3-CC26-4DC0-AF5F-D73C0614A472}"/>
              </a:ext>
            </a:extLst>
          </p:cNvPr>
          <p:cNvSpPr txBox="1"/>
          <p:nvPr/>
        </p:nvSpPr>
        <p:spPr>
          <a:xfrm>
            <a:off x="2350081" y="4754253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 API Server </a:t>
            </a: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설명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84C4DDF-D97C-4018-B615-CFF58A88B01D}"/>
              </a:ext>
            </a:extLst>
          </p:cNvPr>
          <p:cNvGrpSpPr/>
          <p:nvPr/>
        </p:nvGrpSpPr>
        <p:grpSpPr>
          <a:xfrm>
            <a:off x="2303266" y="869858"/>
            <a:ext cx="8061654" cy="4368045"/>
            <a:chOff x="2303266" y="488858"/>
            <a:chExt cx="8061654" cy="436804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CD7C271-692B-47C3-BDC7-AE74DE3388B5}"/>
                </a:ext>
              </a:extLst>
            </p:cNvPr>
            <p:cNvGrpSpPr/>
            <p:nvPr/>
          </p:nvGrpSpPr>
          <p:grpSpPr>
            <a:xfrm>
              <a:off x="2303266" y="488858"/>
              <a:ext cx="8061654" cy="4368045"/>
              <a:chOff x="2303266" y="488858"/>
              <a:chExt cx="8061654" cy="4368045"/>
            </a:xfrm>
          </p:grpSpPr>
          <p:grpSp>
            <p:nvGrpSpPr>
              <p:cNvPr id="1051" name="그룹 1050">
                <a:extLst>
                  <a:ext uri="{FF2B5EF4-FFF2-40B4-BE49-F238E27FC236}">
                    <a16:creationId xmlns:a16="http://schemas.microsoft.com/office/drawing/2014/main" id="{B15A81D4-99D4-4EF1-A366-D5807BAAC968}"/>
                  </a:ext>
                </a:extLst>
              </p:cNvPr>
              <p:cNvGrpSpPr/>
              <p:nvPr/>
            </p:nvGrpSpPr>
            <p:grpSpPr>
              <a:xfrm>
                <a:off x="2303266" y="488858"/>
                <a:ext cx="8061654" cy="4368045"/>
                <a:chOff x="2303266" y="488858"/>
                <a:chExt cx="8061654" cy="4368045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6D7554F-97FE-4449-B727-47BA3FFF3CC2}"/>
                    </a:ext>
                  </a:extLst>
                </p:cNvPr>
                <p:cNvSpPr txBox="1"/>
                <p:nvPr/>
              </p:nvSpPr>
              <p:spPr>
                <a:xfrm>
                  <a:off x="2449682" y="2892104"/>
                  <a:ext cx="495007" cy="293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en-US" altLang="ko-KR" sz="1000" spc="-3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Client</a:t>
                  </a:r>
                  <a:endParaRPr kumimoji="1" lang="ko-KR" altLang="en-US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pic>
              <p:nvPicPr>
                <p:cNvPr id="1026" name="Picture 2" descr="MySQL DB 백업 복원 mysqldump 명령어">
                  <a:extLst>
                    <a:ext uri="{FF2B5EF4-FFF2-40B4-BE49-F238E27FC236}">
                      <a16:creationId xmlns:a16="http://schemas.microsoft.com/office/drawing/2014/main" id="{83960FE2-ABB2-43B1-82D3-EF2FDF2907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17779" y="780994"/>
                  <a:ext cx="1029298" cy="1029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Redis를 써보자!">
                  <a:extLst>
                    <a:ext uri="{FF2B5EF4-FFF2-40B4-BE49-F238E27FC236}">
                      <a16:creationId xmlns:a16="http://schemas.microsoft.com/office/drawing/2014/main" id="{F6BE1DFA-07F5-4582-818D-56F1AAE8CA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57696" y="753793"/>
                  <a:ext cx="877132" cy="7404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0" name="Picture 6" descr="Docker의 소개와 간단한 사용법 | 야생강아지 WILDPUP">
                  <a:extLst>
                    <a:ext uri="{FF2B5EF4-FFF2-40B4-BE49-F238E27FC236}">
                      <a16:creationId xmlns:a16="http://schemas.microsoft.com/office/drawing/2014/main" id="{1D41BF81-E242-48E1-8E40-99BC8FC421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84103" y="1526350"/>
                  <a:ext cx="1086136" cy="6176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6" descr="Docker의 소개와 간단한 사용법 | 야생강아지 WILDPUP">
                  <a:extLst>
                    <a:ext uri="{FF2B5EF4-FFF2-40B4-BE49-F238E27FC236}">
                      <a16:creationId xmlns:a16="http://schemas.microsoft.com/office/drawing/2014/main" id="{32AEEE25-5862-47BD-A41A-529322F86E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53194" y="1526350"/>
                  <a:ext cx="1086136" cy="6176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6" descr="Docker의 소개와 간단한 사용법 | 야생강아지 WILDPUP">
                  <a:extLst>
                    <a:ext uri="{FF2B5EF4-FFF2-40B4-BE49-F238E27FC236}">
                      <a16:creationId xmlns:a16="http://schemas.microsoft.com/office/drawing/2014/main" id="{3A8C8DBF-170F-4CD6-8F49-518AA2F78E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25526" y="3069400"/>
                  <a:ext cx="1086136" cy="6176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8ADA756C-3400-4AF3-93C8-091FF43E8ACB}"/>
                    </a:ext>
                  </a:extLst>
                </p:cNvPr>
                <p:cNvSpPr/>
                <p:nvPr/>
              </p:nvSpPr>
              <p:spPr>
                <a:xfrm>
                  <a:off x="4425526" y="1295642"/>
                  <a:ext cx="1086136" cy="23913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B8ADAF0D-D08E-433D-A0AA-6D9B8DBA362B}"/>
                    </a:ext>
                  </a:extLst>
                </p:cNvPr>
                <p:cNvSpPr/>
                <p:nvPr/>
              </p:nvSpPr>
              <p:spPr>
                <a:xfrm>
                  <a:off x="6786754" y="488858"/>
                  <a:ext cx="1086136" cy="16550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7A248159-15CD-414C-8C5B-E21158CA14A6}"/>
                    </a:ext>
                  </a:extLst>
                </p:cNvPr>
                <p:cNvSpPr/>
                <p:nvPr/>
              </p:nvSpPr>
              <p:spPr>
                <a:xfrm>
                  <a:off x="9153194" y="488858"/>
                  <a:ext cx="1086136" cy="165509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34" name="Picture 10" descr="CentOS - 나무위키">
                  <a:extLst>
                    <a:ext uri="{FF2B5EF4-FFF2-40B4-BE49-F238E27FC236}">
                      <a16:creationId xmlns:a16="http://schemas.microsoft.com/office/drawing/2014/main" id="{1A50DD36-02A7-4F62-9C82-11F0003C96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0391" y="3687007"/>
                  <a:ext cx="847725" cy="2381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10" descr="CentOS - 나무위키">
                  <a:extLst>
                    <a:ext uri="{FF2B5EF4-FFF2-40B4-BE49-F238E27FC236}">
                      <a16:creationId xmlns:a16="http://schemas.microsoft.com/office/drawing/2014/main" id="{2F3BD85D-71FA-456B-AA1D-446A3415F0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03308" y="2143957"/>
                  <a:ext cx="847725" cy="2381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10" descr="CentOS - 나무위키">
                  <a:extLst>
                    <a:ext uri="{FF2B5EF4-FFF2-40B4-BE49-F238E27FC236}">
                      <a16:creationId xmlns:a16="http://schemas.microsoft.com/office/drawing/2014/main" id="{355A4CCD-BEE3-4576-95AC-85D383E6DA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36363" y="2143957"/>
                  <a:ext cx="847725" cy="2381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CB9484C0-E65E-4181-B077-A8622B472977}"/>
                    </a:ext>
                  </a:extLst>
                </p:cNvPr>
                <p:cNvSpPr/>
                <p:nvPr/>
              </p:nvSpPr>
              <p:spPr>
                <a:xfrm>
                  <a:off x="3615464" y="1213858"/>
                  <a:ext cx="2039182" cy="2711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76CCB422-F439-44AF-9C5E-0D1F6CC20B62}"/>
                    </a:ext>
                  </a:extLst>
                </p:cNvPr>
                <p:cNvSpPr/>
                <p:nvPr/>
              </p:nvSpPr>
              <p:spPr>
                <a:xfrm>
                  <a:off x="6113328" y="488858"/>
                  <a:ext cx="1882500" cy="18932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B7E81904-222C-4D5A-AFE4-206E2A58E1E5}"/>
                    </a:ext>
                  </a:extLst>
                </p:cNvPr>
                <p:cNvSpPr/>
                <p:nvPr/>
              </p:nvSpPr>
              <p:spPr>
                <a:xfrm>
                  <a:off x="9027604" y="488858"/>
                  <a:ext cx="1337316" cy="189320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36" name="Picture 12" descr="Network] REST API 알아보기">
                  <a:extLst>
                    <a:ext uri="{FF2B5EF4-FFF2-40B4-BE49-F238E27FC236}">
                      <a16:creationId xmlns:a16="http://schemas.microsoft.com/office/drawing/2014/main" id="{6C15C0D8-F581-4552-9A57-32CA56B03E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03266" y="2073775"/>
                  <a:ext cx="827457" cy="8846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0C4594F-6612-4DD9-B921-6A028CE4CC5D}"/>
                    </a:ext>
                  </a:extLst>
                </p:cNvPr>
                <p:cNvSpPr txBox="1"/>
                <p:nvPr/>
              </p:nvSpPr>
              <p:spPr>
                <a:xfrm>
                  <a:off x="4538668" y="3855280"/>
                  <a:ext cx="859851" cy="293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en-US" altLang="ko-KR" sz="1000" spc="-3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172.18.42.31</a:t>
                  </a:r>
                  <a:endParaRPr kumimoji="1" lang="ko-KR" altLang="en-US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6BC7E7C-349C-45AC-B0FA-AB0D9B8FA9A2}"/>
                    </a:ext>
                  </a:extLst>
                </p:cNvPr>
                <p:cNvSpPr txBox="1"/>
                <p:nvPr/>
              </p:nvSpPr>
              <p:spPr>
                <a:xfrm>
                  <a:off x="6913139" y="2324916"/>
                  <a:ext cx="859851" cy="293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en-US" altLang="ko-KR" sz="1000" spc="-3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172.18.42.32</a:t>
                  </a:r>
                  <a:endParaRPr kumimoji="1" lang="ko-KR" altLang="en-US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2E04925-4781-432B-9EE7-823490B8C9E8}"/>
                    </a:ext>
                  </a:extLst>
                </p:cNvPr>
                <p:cNvSpPr txBox="1"/>
                <p:nvPr/>
              </p:nvSpPr>
              <p:spPr>
                <a:xfrm>
                  <a:off x="9265653" y="2324916"/>
                  <a:ext cx="859851" cy="293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en-US" altLang="ko-KR" sz="1000" spc="-3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172.18.42.35</a:t>
                  </a:r>
                  <a:endParaRPr kumimoji="1" lang="ko-KR" altLang="en-US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pic>
              <p:nvPicPr>
                <p:cNvPr id="80" name="Picture 6" descr="Docker의 소개와 간단한 사용법 | 야생강아지 WILDPUP">
                  <a:extLst>
                    <a:ext uri="{FF2B5EF4-FFF2-40B4-BE49-F238E27FC236}">
                      <a16:creationId xmlns:a16="http://schemas.microsoft.com/office/drawing/2014/main" id="{AF6C2B87-7E07-4889-B715-688C88168A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70501" y="3782208"/>
                  <a:ext cx="1086136" cy="6176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8B5626B8-0DB1-4F8B-985E-618DF5BF1DE1}"/>
                    </a:ext>
                  </a:extLst>
                </p:cNvPr>
                <p:cNvSpPr/>
                <p:nvPr/>
              </p:nvSpPr>
              <p:spPr>
                <a:xfrm>
                  <a:off x="7770501" y="2886320"/>
                  <a:ext cx="1086136" cy="151349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2" name="Picture 10" descr="CentOS - 나무위키">
                  <a:extLst>
                    <a:ext uri="{FF2B5EF4-FFF2-40B4-BE49-F238E27FC236}">
                      <a16:creationId xmlns:a16="http://schemas.microsoft.com/office/drawing/2014/main" id="{4C575CF7-1DD0-49BC-BF09-87F02174C2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53670" y="4399815"/>
                  <a:ext cx="847725" cy="2381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63676F99-09CC-40A7-B27E-B8AF7B864121}"/>
                    </a:ext>
                  </a:extLst>
                </p:cNvPr>
                <p:cNvSpPr/>
                <p:nvPr/>
              </p:nvSpPr>
              <p:spPr>
                <a:xfrm>
                  <a:off x="7644911" y="2886320"/>
                  <a:ext cx="1337316" cy="175160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743D5FFD-6575-47AB-89D3-4AE38EA029EB}"/>
                    </a:ext>
                  </a:extLst>
                </p:cNvPr>
                <p:cNvSpPr txBox="1"/>
                <p:nvPr/>
              </p:nvSpPr>
              <p:spPr>
                <a:xfrm>
                  <a:off x="7882960" y="4563489"/>
                  <a:ext cx="859851" cy="293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en-US" altLang="ko-KR" sz="1000" spc="-3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172.18.42.37</a:t>
                  </a:r>
                  <a:endParaRPr kumimoji="1" lang="ko-KR" altLang="en-US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pic>
              <p:nvPicPr>
                <p:cNvPr id="1038" name="Picture 14" descr="Fluentd란 무엇인가? 구조와 기능 살펴보기 :: 조은우 개발 블로그">
                  <a:extLst>
                    <a:ext uri="{FF2B5EF4-FFF2-40B4-BE49-F238E27FC236}">
                      <a16:creationId xmlns:a16="http://schemas.microsoft.com/office/drawing/2014/main" id="{929A0A68-935F-4F42-8137-4923E05D2B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58423" y="3019695"/>
                  <a:ext cx="693009" cy="6179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14" descr="Fluentd란 무엇인가? 구조와 기능 살펴보기 :: 조은우 개발 블로그">
                  <a:extLst>
                    <a:ext uri="{FF2B5EF4-FFF2-40B4-BE49-F238E27FC236}">
                      <a16:creationId xmlns:a16="http://schemas.microsoft.com/office/drawing/2014/main" id="{E04DE183-8660-4FEE-A051-52B10C9161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6602" y="1353904"/>
                  <a:ext cx="693009" cy="6179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18" descr="폴더 무료 아이콘 의 Modern Line Art">
                  <a:extLst>
                    <a:ext uri="{FF2B5EF4-FFF2-40B4-BE49-F238E27FC236}">
                      <a16:creationId xmlns:a16="http://schemas.microsoft.com/office/drawing/2014/main" id="{6D49DA49-0406-40B7-AFB2-91566FB3C5E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31468" y="625610"/>
                  <a:ext cx="437147" cy="4371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611864D-032D-439F-8AED-CCEFEB1B5C35}"/>
                    </a:ext>
                  </a:extLst>
                </p:cNvPr>
                <p:cNvSpPr txBox="1"/>
                <p:nvPr/>
              </p:nvSpPr>
              <p:spPr>
                <a:xfrm>
                  <a:off x="6060318" y="959448"/>
                  <a:ext cx="800219" cy="293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en-US" altLang="ko-KR" sz="1000" spc="-30" dirty="0" err="1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mySql</a:t>
                  </a:r>
                  <a:r>
                    <a:rPr kumimoji="1" lang="en-US" altLang="ko-KR" sz="1000" spc="-3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data</a:t>
                  </a:r>
                  <a:endParaRPr kumimoji="1" lang="ko-KR" altLang="en-US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pic>
              <p:nvPicPr>
                <p:cNvPr id="89" name="Picture 18" descr="폴더 무료 아이콘 의 Modern Line Art">
                  <a:extLst>
                    <a:ext uri="{FF2B5EF4-FFF2-40B4-BE49-F238E27FC236}">
                      <a16:creationId xmlns:a16="http://schemas.microsoft.com/office/drawing/2014/main" id="{C9169AFE-CF49-471B-A661-4D476E380C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39511" y="1281531"/>
                  <a:ext cx="437147" cy="4371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6087CB82-FE8D-48EB-A684-C050E8C9CB1E}"/>
                    </a:ext>
                  </a:extLst>
                </p:cNvPr>
                <p:cNvSpPr txBox="1"/>
                <p:nvPr/>
              </p:nvSpPr>
              <p:spPr>
                <a:xfrm>
                  <a:off x="3624142" y="1615369"/>
                  <a:ext cx="873439" cy="29341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en-US" altLang="ko-KR" sz="1000" spc="-3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Log rotation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08F24BC-7261-4756-ACDE-344FBB12FC47}"/>
                    </a:ext>
                  </a:extLst>
                </p:cNvPr>
                <p:cNvSpPr txBox="1"/>
                <p:nvPr/>
              </p:nvSpPr>
              <p:spPr>
                <a:xfrm rot="1504455">
                  <a:off x="6675690" y="661104"/>
                  <a:ext cx="720710" cy="293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en-US" altLang="ko-KR" sz="1000" spc="-3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4. volume</a:t>
                  </a:r>
                  <a:endParaRPr kumimoji="1" lang="ko-KR" altLang="en-US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62B658E0-B513-456D-916B-A102F7A1C7CE}"/>
                    </a:ext>
                  </a:extLst>
                </p:cNvPr>
                <p:cNvSpPr txBox="1"/>
                <p:nvPr/>
              </p:nvSpPr>
              <p:spPr>
                <a:xfrm rot="4070586">
                  <a:off x="4226909" y="1800924"/>
                  <a:ext cx="720710" cy="293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en-US" altLang="ko-KR" sz="1000" spc="-3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5. volume</a:t>
                  </a:r>
                  <a:endParaRPr kumimoji="1" lang="ko-KR" altLang="en-US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DF3AD4B5-81AF-457E-A88D-CA855331C1A0}"/>
                    </a:ext>
                  </a:extLst>
                </p:cNvPr>
                <p:cNvSpPr txBox="1"/>
                <p:nvPr/>
              </p:nvSpPr>
              <p:spPr>
                <a:xfrm rot="19199902">
                  <a:off x="5722367" y="1508970"/>
                  <a:ext cx="866263" cy="293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en-US" altLang="ko-KR" sz="1000" spc="-3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2. Db access</a:t>
                  </a:r>
                  <a:endParaRPr kumimoji="1" lang="ko-KR" altLang="en-US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7175DFA4-91AD-488C-8797-04BB70BBEBB2}"/>
                    </a:ext>
                  </a:extLst>
                </p:cNvPr>
                <p:cNvSpPr txBox="1"/>
                <p:nvPr/>
              </p:nvSpPr>
              <p:spPr>
                <a:xfrm rot="20449505">
                  <a:off x="8016667" y="1129432"/>
                  <a:ext cx="998991" cy="293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en-US" altLang="ko-KR" sz="1000" spc="-3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3. Redis access</a:t>
                  </a:r>
                  <a:endParaRPr kumimoji="1" lang="ko-KR" altLang="en-US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527BDDA-4BC9-48D5-ABD8-29B1388563AB}"/>
                    </a:ext>
                  </a:extLst>
                </p:cNvPr>
                <p:cNvSpPr txBox="1"/>
                <p:nvPr/>
              </p:nvSpPr>
              <p:spPr>
                <a:xfrm>
                  <a:off x="3671038" y="2441262"/>
                  <a:ext cx="807593" cy="2934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en-US" altLang="ko-KR" sz="1000" spc="-3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1. REST</a:t>
                  </a:r>
                  <a:r>
                    <a:rPr kumimoji="1" lang="ko-KR" altLang="en-US" sz="1000" spc="-3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 </a:t>
                  </a:r>
                  <a:r>
                    <a:rPr kumimoji="1" lang="en-US" altLang="ko-KR" sz="1000" spc="-30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API</a:t>
                  </a:r>
                  <a:endParaRPr kumimoji="1" lang="ko-KR" altLang="en-US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cxnSp>
              <p:nvCxnSpPr>
                <p:cNvPr id="125" name="직선 화살표 연결선 124">
                  <a:extLst>
                    <a:ext uri="{FF2B5EF4-FFF2-40B4-BE49-F238E27FC236}">
                      <a16:creationId xmlns:a16="http://schemas.microsoft.com/office/drawing/2014/main" id="{2B3AC365-A182-463E-97DD-89804B21A6B7}"/>
                    </a:ext>
                  </a:extLst>
                </p:cNvPr>
                <p:cNvCxnSpPr>
                  <a:cxnSpLocks/>
                  <a:endCxn id="1028" idx="1"/>
                </p:cNvCxnSpPr>
                <p:nvPr/>
              </p:nvCxnSpPr>
              <p:spPr>
                <a:xfrm flipV="1">
                  <a:off x="5281646" y="1124011"/>
                  <a:ext cx="3976050" cy="1392091"/>
                </a:xfrm>
                <a:prstGeom prst="straightConnector1">
                  <a:avLst/>
                </a:prstGeom>
                <a:ln>
                  <a:solidFill>
                    <a:srgbClr val="B5272D"/>
                  </a:solidFill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1" name="직선 화살표 연결선 1040">
                  <a:extLst>
                    <a:ext uri="{FF2B5EF4-FFF2-40B4-BE49-F238E27FC236}">
                      <a16:creationId xmlns:a16="http://schemas.microsoft.com/office/drawing/2014/main" id="{029688F1-AF18-46D0-9F5D-B17FF6E636F2}"/>
                    </a:ext>
                  </a:extLst>
                </p:cNvPr>
                <p:cNvCxnSpPr/>
                <p:nvPr/>
              </p:nvCxnSpPr>
              <p:spPr>
                <a:xfrm>
                  <a:off x="6668615" y="870290"/>
                  <a:ext cx="601056" cy="301691"/>
                </a:xfrm>
                <a:prstGeom prst="straightConnector1">
                  <a:avLst/>
                </a:prstGeom>
                <a:ln>
                  <a:solidFill>
                    <a:srgbClr val="B5272D"/>
                  </a:solidFill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6" name="직선 화살표 연결선 1045">
                  <a:extLst>
                    <a:ext uri="{FF2B5EF4-FFF2-40B4-BE49-F238E27FC236}">
                      <a16:creationId xmlns:a16="http://schemas.microsoft.com/office/drawing/2014/main" id="{51BEB62B-F904-4754-951E-67F216EE9220}"/>
                    </a:ext>
                  </a:extLst>
                </p:cNvPr>
                <p:cNvCxnSpPr>
                  <a:cxnSpLocks/>
                  <a:stCxn id="89" idx="3"/>
                </p:cNvCxnSpPr>
                <p:nvPr/>
              </p:nvCxnSpPr>
              <p:spPr>
                <a:xfrm>
                  <a:off x="4276658" y="1500105"/>
                  <a:ext cx="410205" cy="1015997"/>
                </a:xfrm>
                <a:prstGeom prst="straightConnector1">
                  <a:avLst/>
                </a:prstGeom>
                <a:ln>
                  <a:solidFill>
                    <a:srgbClr val="B5272D"/>
                  </a:solidFill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8" name="직선 화살표 연결선 1047">
                  <a:extLst>
                    <a:ext uri="{FF2B5EF4-FFF2-40B4-BE49-F238E27FC236}">
                      <a16:creationId xmlns:a16="http://schemas.microsoft.com/office/drawing/2014/main" id="{D9146B0E-8392-42FE-A9A3-77E392BDC850}"/>
                    </a:ext>
                  </a:extLst>
                </p:cNvPr>
                <p:cNvCxnSpPr>
                  <a:cxnSpLocks/>
                  <a:stCxn id="1036" idx="3"/>
                </p:cNvCxnSpPr>
                <p:nvPr/>
              </p:nvCxnSpPr>
              <p:spPr>
                <a:xfrm>
                  <a:off x="3130723" y="2516102"/>
                  <a:ext cx="1556140" cy="0"/>
                </a:xfrm>
                <a:prstGeom prst="straightConnector1">
                  <a:avLst/>
                </a:prstGeom>
                <a:ln>
                  <a:solidFill>
                    <a:srgbClr val="B5272D"/>
                  </a:solidFill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직선 화살표 연결선 165">
                  <a:extLst>
                    <a:ext uri="{FF2B5EF4-FFF2-40B4-BE49-F238E27FC236}">
                      <a16:creationId xmlns:a16="http://schemas.microsoft.com/office/drawing/2014/main" id="{38788035-7BCC-4135-BC5F-3DD3F28F1458}"/>
                    </a:ext>
                  </a:extLst>
                </p:cNvPr>
                <p:cNvCxnSpPr>
                  <a:cxnSpLocks/>
                  <a:endCxn id="1026" idx="1"/>
                </p:cNvCxnSpPr>
                <p:nvPr/>
              </p:nvCxnSpPr>
              <p:spPr>
                <a:xfrm flipV="1">
                  <a:off x="5281646" y="1295643"/>
                  <a:ext cx="1536133" cy="1220459"/>
                </a:xfrm>
                <a:prstGeom prst="straightConnector1">
                  <a:avLst/>
                </a:prstGeom>
                <a:ln>
                  <a:solidFill>
                    <a:srgbClr val="B5272D"/>
                  </a:solidFill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D78A3D8C-092B-4FCD-9B39-FA0369A3AACA}"/>
                  </a:ext>
                </a:extLst>
              </p:cNvPr>
              <p:cNvGrpSpPr/>
              <p:nvPr/>
            </p:nvGrpSpPr>
            <p:grpSpPr>
              <a:xfrm>
                <a:off x="4715155" y="2130776"/>
                <a:ext cx="594783" cy="724609"/>
                <a:chOff x="3746818" y="1574021"/>
                <a:chExt cx="594783" cy="724609"/>
              </a:xfrm>
            </p:grpSpPr>
            <p:pic>
              <p:nvPicPr>
                <p:cNvPr id="170" name="Picture 2">
                  <a:extLst>
                    <a:ext uri="{FF2B5EF4-FFF2-40B4-BE49-F238E27FC236}">
                      <a16:creationId xmlns:a16="http://schemas.microsoft.com/office/drawing/2014/main" id="{40A667C1-62C8-4F16-8750-572C52EB39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46818" y="1574021"/>
                  <a:ext cx="594783" cy="72460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71" name="Picture 8" descr="Rocky Linux">
                  <a:extLst>
                    <a:ext uri="{FF2B5EF4-FFF2-40B4-BE49-F238E27FC236}">
                      <a16:creationId xmlns:a16="http://schemas.microsoft.com/office/drawing/2014/main" id="{DED022EA-F69A-4352-9B6A-BDF696D1DD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51677" y="2195366"/>
                  <a:ext cx="589924" cy="103264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</p:pic>
          </p:grp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60F79A20-EBD0-44A6-8C2A-D7A0189B3278}"/>
                </a:ext>
              </a:extLst>
            </p:cNvPr>
            <p:cNvSpPr txBox="1"/>
            <p:nvPr/>
          </p:nvSpPr>
          <p:spPr>
            <a:xfrm>
              <a:off x="4640715" y="2747607"/>
              <a:ext cx="744114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API Server</a:t>
              </a:r>
              <a:endPara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2518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4C7FE4-AEB4-4170-9A56-8AC311F12B7F}"/>
              </a:ext>
            </a:extLst>
          </p:cNvPr>
          <p:cNvSpPr txBox="1"/>
          <p:nvPr/>
        </p:nvSpPr>
        <p:spPr>
          <a:xfrm>
            <a:off x="12566850" y="683414"/>
            <a:ext cx="80919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 </a:t>
            </a:r>
            <a:r>
              <a:rPr kumimoji="1" lang="ko-KR" altLang="en-US" sz="12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소제목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B98A0A-8ECE-4A03-8073-42D19C06D9A9}"/>
              </a:ext>
            </a:extLst>
          </p:cNvPr>
          <p:cNvSpPr txBox="1"/>
          <p:nvPr/>
        </p:nvSpPr>
        <p:spPr>
          <a:xfrm>
            <a:off x="12566850" y="1009204"/>
            <a:ext cx="1186543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상세항목의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상세항목의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DB2017-DF00-4A73-814D-A612B9A6AC56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6AC460-0824-4C5D-84D9-3FC04C6FD200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851A77-D4E9-44F9-A420-1D51DC47516B}"/>
              </a:ext>
            </a:extLst>
          </p:cNvPr>
          <p:cNvSpPr txBox="1"/>
          <p:nvPr/>
        </p:nvSpPr>
        <p:spPr>
          <a:xfrm>
            <a:off x="12566850" y="-389580"/>
            <a:ext cx="26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DCF8D97-8B92-49AC-8EEC-1438A1EFAA62}"/>
              </a:ext>
            </a:extLst>
          </p:cNvPr>
          <p:cNvSpPr txBox="1"/>
          <p:nvPr/>
        </p:nvSpPr>
        <p:spPr>
          <a:xfrm>
            <a:off x="12566850" y="-20248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 </a:t>
            </a:r>
            <a:r>
              <a:rPr kumimoji="1" lang="ko-KR" altLang="en-US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 시 특이사항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429030-EE4D-420D-AB52-78B80F4E1244}"/>
              </a:ext>
            </a:extLst>
          </p:cNvPr>
          <p:cNvSpPr txBox="1"/>
          <p:nvPr/>
        </p:nvSpPr>
        <p:spPr>
          <a:xfrm>
            <a:off x="2145592" y="685624"/>
            <a:ext cx="379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5-1.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클라우드 테스트 환경 설명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24687D-F54B-4079-9FF8-7F6F7A61765B}"/>
              </a:ext>
            </a:extLst>
          </p:cNvPr>
          <p:cNvSpPr txBox="1"/>
          <p:nvPr/>
        </p:nvSpPr>
        <p:spPr>
          <a:xfrm>
            <a:off x="2344107" y="5002249"/>
            <a:ext cx="8009568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6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번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volume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으로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log rotation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경로를 가져오고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tail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하여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log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가 추가되는지 확인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7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번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scale out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대비하여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forward 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fluentd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방식을 적용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8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번 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fluentd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에서 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mysql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db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값을 직접 입력함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F10DFC3-CC26-4DC0-AF5F-D73C0614A472}"/>
              </a:ext>
            </a:extLst>
          </p:cNvPr>
          <p:cNvSpPr txBox="1"/>
          <p:nvPr/>
        </p:nvSpPr>
        <p:spPr>
          <a:xfrm>
            <a:off x="2350081" y="4754253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3. </a:t>
            </a:r>
            <a:r>
              <a:rPr kumimoji="1" lang="en-US" altLang="ko-KR" sz="1200" b="1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Fluentd</a:t>
            </a: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설명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5D40151-9B31-420E-8DDA-6DB595F92B8A}"/>
              </a:ext>
            </a:extLst>
          </p:cNvPr>
          <p:cNvGrpSpPr/>
          <p:nvPr/>
        </p:nvGrpSpPr>
        <p:grpSpPr>
          <a:xfrm>
            <a:off x="2303266" y="869858"/>
            <a:ext cx="8061654" cy="4368045"/>
            <a:chOff x="2303266" y="488858"/>
            <a:chExt cx="8061654" cy="4368045"/>
          </a:xfrm>
        </p:grpSpPr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B15A81D4-99D4-4EF1-A366-D5807BAAC968}"/>
                </a:ext>
              </a:extLst>
            </p:cNvPr>
            <p:cNvGrpSpPr/>
            <p:nvPr/>
          </p:nvGrpSpPr>
          <p:grpSpPr>
            <a:xfrm>
              <a:off x="2303266" y="488858"/>
              <a:ext cx="8061654" cy="4368045"/>
              <a:chOff x="2303266" y="488858"/>
              <a:chExt cx="8061654" cy="436804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D7554F-97FE-4449-B727-47BA3FFF3CC2}"/>
                  </a:ext>
                </a:extLst>
              </p:cNvPr>
              <p:cNvSpPr txBox="1"/>
              <p:nvPr/>
            </p:nvSpPr>
            <p:spPr>
              <a:xfrm>
                <a:off x="2449682" y="2892104"/>
                <a:ext cx="495007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Client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1026" name="Picture 2" descr="MySQL DB 백업 복원 mysqldump 명령어">
                <a:extLst>
                  <a:ext uri="{FF2B5EF4-FFF2-40B4-BE49-F238E27FC236}">
                    <a16:creationId xmlns:a16="http://schemas.microsoft.com/office/drawing/2014/main" id="{83960FE2-ABB2-43B1-82D3-EF2FDF2907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7779" y="780994"/>
                <a:ext cx="1029298" cy="10292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Redis를 써보자!">
                <a:extLst>
                  <a:ext uri="{FF2B5EF4-FFF2-40B4-BE49-F238E27FC236}">
                    <a16:creationId xmlns:a16="http://schemas.microsoft.com/office/drawing/2014/main" id="{F6BE1DFA-07F5-4582-818D-56F1AAE8CA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57696" y="753793"/>
                <a:ext cx="877132" cy="7404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Docker의 소개와 간단한 사용법 | 야생강아지 WILDPUP">
                <a:extLst>
                  <a:ext uri="{FF2B5EF4-FFF2-40B4-BE49-F238E27FC236}">
                    <a16:creationId xmlns:a16="http://schemas.microsoft.com/office/drawing/2014/main" id="{1D41BF81-E242-48E1-8E40-99BC8FC421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4103" y="1526350"/>
                <a:ext cx="1086136" cy="6176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6" descr="Docker의 소개와 간단한 사용법 | 야생강아지 WILDPUP">
                <a:extLst>
                  <a:ext uri="{FF2B5EF4-FFF2-40B4-BE49-F238E27FC236}">
                    <a16:creationId xmlns:a16="http://schemas.microsoft.com/office/drawing/2014/main" id="{32AEEE25-5862-47BD-A41A-529322F86E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3194" y="1526350"/>
                <a:ext cx="1086136" cy="6176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6" descr="Docker의 소개와 간단한 사용법 | 야생강아지 WILDPUP">
                <a:extLst>
                  <a:ext uri="{FF2B5EF4-FFF2-40B4-BE49-F238E27FC236}">
                    <a16:creationId xmlns:a16="http://schemas.microsoft.com/office/drawing/2014/main" id="{3A8C8DBF-170F-4CD6-8F49-518AA2F78E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5526" y="3069400"/>
                <a:ext cx="1086136" cy="6176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ADA756C-3400-4AF3-93C8-091FF43E8ACB}"/>
                  </a:ext>
                </a:extLst>
              </p:cNvPr>
              <p:cNvSpPr/>
              <p:nvPr/>
            </p:nvSpPr>
            <p:spPr>
              <a:xfrm>
                <a:off x="4425526" y="1295642"/>
                <a:ext cx="1086136" cy="23913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8ADAF0D-D08E-433D-A0AA-6D9B8DBA362B}"/>
                  </a:ext>
                </a:extLst>
              </p:cNvPr>
              <p:cNvSpPr/>
              <p:nvPr/>
            </p:nvSpPr>
            <p:spPr>
              <a:xfrm>
                <a:off x="6786754" y="488858"/>
                <a:ext cx="1086136" cy="16550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7A248159-15CD-414C-8C5B-E21158CA14A6}"/>
                  </a:ext>
                </a:extLst>
              </p:cNvPr>
              <p:cNvSpPr/>
              <p:nvPr/>
            </p:nvSpPr>
            <p:spPr>
              <a:xfrm>
                <a:off x="9153194" y="488858"/>
                <a:ext cx="1086136" cy="16550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4" name="Picture 10" descr="CentOS - 나무위키">
                <a:extLst>
                  <a:ext uri="{FF2B5EF4-FFF2-40B4-BE49-F238E27FC236}">
                    <a16:creationId xmlns:a16="http://schemas.microsoft.com/office/drawing/2014/main" id="{1A50DD36-02A7-4F62-9C82-11F0003C96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0391" y="3687007"/>
                <a:ext cx="847725" cy="238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 descr="CentOS - 나무위키">
                <a:extLst>
                  <a:ext uri="{FF2B5EF4-FFF2-40B4-BE49-F238E27FC236}">
                    <a16:creationId xmlns:a16="http://schemas.microsoft.com/office/drawing/2014/main" id="{2F3BD85D-71FA-456B-AA1D-446A3415F0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3308" y="2143957"/>
                <a:ext cx="847725" cy="238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0" descr="CentOS - 나무위키">
                <a:extLst>
                  <a:ext uri="{FF2B5EF4-FFF2-40B4-BE49-F238E27FC236}">
                    <a16:creationId xmlns:a16="http://schemas.microsoft.com/office/drawing/2014/main" id="{355A4CCD-BEE3-4576-95AC-85D383E6DA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6363" y="2143957"/>
                <a:ext cx="847725" cy="238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B9484C0-E65E-4181-B077-A8622B472977}"/>
                  </a:ext>
                </a:extLst>
              </p:cNvPr>
              <p:cNvSpPr/>
              <p:nvPr/>
            </p:nvSpPr>
            <p:spPr>
              <a:xfrm>
                <a:off x="3615464" y="1213858"/>
                <a:ext cx="2039182" cy="27112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6CCB422-F439-44AF-9C5E-0D1F6CC20B62}"/>
                  </a:ext>
                </a:extLst>
              </p:cNvPr>
              <p:cNvSpPr/>
              <p:nvPr/>
            </p:nvSpPr>
            <p:spPr>
              <a:xfrm>
                <a:off x="6113328" y="488858"/>
                <a:ext cx="1882500" cy="18932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7E81904-222C-4D5A-AFE4-206E2A58E1E5}"/>
                  </a:ext>
                </a:extLst>
              </p:cNvPr>
              <p:cNvSpPr/>
              <p:nvPr/>
            </p:nvSpPr>
            <p:spPr>
              <a:xfrm>
                <a:off x="9027604" y="488858"/>
                <a:ext cx="1337316" cy="18932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6" name="Picture 12" descr="Network] REST API 알아보기">
                <a:extLst>
                  <a:ext uri="{FF2B5EF4-FFF2-40B4-BE49-F238E27FC236}">
                    <a16:creationId xmlns:a16="http://schemas.microsoft.com/office/drawing/2014/main" id="{6C15C0D8-F581-4552-9A57-32CA56B03E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3266" y="2073775"/>
                <a:ext cx="827457" cy="884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0C4594F-6612-4DD9-B921-6A028CE4CC5D}"/>
                  </a:ext>
                </a:extLst>
              </p:cNvPr>
              <p:cNvSpPr txBox="1"/>
              <p:nvPr/>
            </p:nvSpPr>
            <p:spPr>
              <a:xfrm>
                <a:off x="4538668" y="3855280"/>
                <a:ext cx="859851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172.18.42.31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6BC7E7C-349C-45AC-B0FA-AB0D9B8FA9A2}"/>
                  </a:ext>
                </a:extLst>
              </p:cNvPr>
              <p:cNvSpPr txBox="1"/>
              <p:nvPr/>
            </p:nvSpPr>
            <p:spPr>
              <a:xfrm>
                <a:off x="6913139" y="2324916"/>
                <a:ext cx="859851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172.18.42.32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E04925-4781-432B-9EE7-823490B8C9E8}"/>
                  </a:ext>
                </a:extLst>
              </p:cNvPr>
              <p:cNvSpPr txBox="1"/>
              <p:nvPr/>
            </p:nvSpPr>
            <p:spPr>
              <a:xfrm>
                <a:off x="9265653" y="2324916"/>
                <a:ext cx="859851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172.18.42.35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80" name="Picture 6" descr="Docker의 소개와 간단한 사용법 | 야생강아지 WILDPUP">
                <a:extLst>
                  <a:ext uri="{FF2B5EF4-FFF2-40B4-BE49-F238E27FC236}">
                    <a16:creationId xmlns:a16="http://schemas.microsoft.com/office/drawing/2014/main" id="{AF6C2B87-7E07-4889-B715-688C88168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0501" y="3782208"/>
                <a:ext cx="1086136" cy="6176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8B5626B8-0DB1-4F8B-985E-618DF5BF1DE1}"/>
                  </a:ext>
                </a:extLst>
              </p:cNvPr>
              <p:cNvSpPr/>
              <p:nvPr/>
            </p:nvSpPr>
            <p:spPr>
              <a:xfrm>
                <a:off x="7770501" y="2886320"/>
                <a:ext cx="1086136" cy="15134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CentOS - 나무위키">
                <a:extLst>
                  <a:ext uri="{FF2B5EF4-FFF2-40B4-BE49-F238E27FC236}">
                    <a16:creationId xmlns:a16="http://schemas.microsoft.com/office/drawing/2014/main" id="{4C575CF7-1DD0-49BC-BF09-87F02174C2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53670" y="4399815"/>
                <a:ext cx="847725" cy="238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63676F99-09CC-40A7-B27E-B8AF7B864121}"/>
                  </a:ext>
                </a:extLst>
              </p:cNvPr>
              <p:cNvSpPr/>
              <p:nvPr/>
            </p:nvSpPr>
            <p:spPr>
              <a:xfrm>
                <a:off x="7644911" y="2886320"/>
                <a:ext cx="1337316" cy="17516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3D5FFD-6575-47AB-89D3-4AE38EA029EB}"/>
                  </a:ext>
                </a:extLst>
              </p:cNvPr>
              <p:cNvSpPr txBox="1"/>
              <p:nvPr/>
            </p:nvSpPr>
            <p:spPr>
              <a:xfrm>
                <a:off x="7882960" y="4563489"/>
                <a:ext cx="859851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172.18.42.37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1038" name="Picture 14" descr="Fluentd란 무엇인가? 구조와 기능 살펴보기 :: 조은우 개발 블로그">
                <a:extLst>
                  <a:ext uri="{FF2B5EF4-FFF2-40B4-BE49-F238E27FC236}">
                    <a16:creationId xmlns:a16="http://schemas.microsoft.com/office/drawing/2014/main" id="{929A0A68-935F-4F42-8137-4923E05D2B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58423" y="3019695"/>
                <a:ext cx="693009" cy="6179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14" descr="Fluentd란 무엇인가? 구조와 기능 살펴보기 :: 조은우 개발 블로그">
                <a:extLst>
                  <a:ext uri="{FF2B5EF4-FFF2-40B4-BE49-F238E27FC236}">
                    <a16:creationId xmlns:a16="http://schemas.microsoft.com/office/drawing/2014/main" id="{E04DE183-8660-4FEE-A051-52B10C9161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6602" y="1353904"/>
                <a:ext cx="693009" cy="6179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18" descr="폴더 무료 아이콘 의 Modern Line Art">
                <a:extLst>
                  <a:ext uri="{FF2B5EF4-FFF2-40B4-BE49-F238E27FC236}">
                    <a16:creationId xmlns:a16="http://schemas.microsoft.com/office/drawing/2014/main" id="{6D49DA49-0406-40B7-AFB2-91566FB3C5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1468" y="625610"/>
                <a:ext cx="437147" cy="437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611864D-032D-439F-8AED-CCEFEB1B5C35}"/>
                  </a:ext>
                </a:extLst>
              </p:cNvPr>
              <p:cNvSpPr txBox="1"/>
              <p:nvPr/>
            </p:nvSpPr>
            <p:spPr>
              <a:xfrm>
                <a:off x="6060318" y="959448"/>
                <a:ext cx="800219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 err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mySql</a:t>
                </a: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data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89" name="Picture 18" descr="폴더 무료 아이콘 의 Modern Line Art">
                <a:extLst>
                  <a:ext uri="{FF2B5EF4-FFF2-40B4-BE49-F238E27FC236}">
                    <a16:creationId xmlns:a16="http://schemas.microsoft.com/office/drawing/2014/main" id="{C9169AFE-CF49-471B-A661-4D476E380C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9511" y="1281531"/>
                <a:ext cx="437147" cy="437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087CB82-FE8D-48EB-A684-C050E8C9CB1E}"/>
                  </a:ext>
                </a:extLst>
              </p:cNvPr>
              <p:cNvSpPr txBox="1"/>
              <p:nvPr/>
            </p:nvSpPr>
            <p:spPr>
              <a:xfrm>
                <a:off x="3624142" y="1615369"/>
                <a:ext cx="873439" cy="293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Log rotation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CB0B41D-4517-43EF-B4A2-C0A86D34DCD0}"/>
                  </a:ext>
                </a:extLst>
              </p:cNvPr>
              <p:cNvSpPr txBox="1"/>
              <p:nvPr/>
            </p:nvSpPr>
            <p:spPr>
              <a:xfrm rot="1315159">
                <a:off x="4291614" y="1325547"/>
                <a:ext cx="478336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6. tail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494A9A4-5278-4CFA-AE10-B68ED43A7E52}"/>
                  </a:ext>
                </a:extLst>
              </p:cNvPr>
              <p:cNvSpPr txBox="1"/>
              <p:nvPr/>
            </p:nvSpPr>
            <p:spPr>
              <a:xfrm rot="1931114">
                <a:off x="6491338" y="2537790"/>
                <a:ext cx="736099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7. forward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58C4ED6-A8B2-4E0B-BECB-59D2EC22D230}"/>
                  </a:ext>
                </a:extLst>
              </p:cNvPr>
              <p:cNvSpPr txBox="1"/>
              <p:nvPr/>
            </p:nvSpPr>
            <p:spPr>
              <a:xfrm rot="4138201">
                <a:off x="7769017" y="2309863"/>
                <a:ext cx="866263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8. Db access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9DE5183-4705-4B67-99A4-AB8A8FB0094D}"/>
                  </a:ext>
                </a:extLst>
              </p:cNvPr>
              <p:cNvSpPr txBox="1"/>
              <p:nvPr/>
            </p:nvSpPr>
            <p:spPr>
              <a:xfrm rot="20437340">
                <a:off x="5437793" y="1248635"/>
                <a:ext cx="866263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8. Db access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cxnSp>
            <p:nvCxnSpPr>
              <p:cNvPr id="1025" name="직선 화살표 연결선 1024">
                <a:extLst>
                  <a:ext uri="{FF2B5EF4-FFF2-40B4-BE49-F238E27FC236}">
                    <a16:creationId xmlns:a16="http://schemas.microsoft.com/office/drawing/2014/main" id="{78EEC126-EA14-44B0-9584-BEA50A10988D}"/>
                  </a:ext>
                </a:extLst>
              </p:cNvPr>
              <p:cNvCxnSpPr>
                <a:cxnSpLocks/>
                <a:endCxn id="1038" idx="0"/>
              </p:cNvCxnSpPr>
              <p:nvPr/>
            </p:nvCxnSpPr>
            <p:spPr>
              <a:xfrm>
                <a:off x="7657485" y="1264874"/>
                <a:ext cx="647443" cy="1754821"/>
              </a:xfrm>
              <a:prstGeom prst="straightConnector1">
                <a:avLst/>
              </a:prstGeom>
              <a:ln>
                <a:solidFill>
                  <a:srgbClr val="B5272D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1" name="직선 화살표 연결선 1030">
                <a:extLst>
                  <a:ext uri="{FF2B5EF4-FFF2-40B4-BE49-F238E27FC236}">
                    <a16:creationId xmlns:a16="http://schemas.microsoft.com/office/drawing/2014/main" id="{12FDCFAC-DD31-44C1-84A1-7100D9DDA8DE}"/>
                  </a:ext>
                </a:extLst>
              </p:cNvPr>
              <p:cNvCxnSpPr>
                <a:stCxn id="85" idx="3"/>
                <a:endCxn id="1038" idx="1"/>
              </p:cNvCxnSpPr>
              <p:nvPr/>
            </p:nvCxnSpPr>
            <p:spPr>
              <a:xfrm>
                <a:off x="5369611" y="1662889"/>
                <a:ext cx="2588812" cy="1665791"/>
              </a:xfrm>
              <a:prstGeom prst="straightConnector1">
                <a:avLst/>
              </a:prstGeom>
              <a:ln>
                <a:solidFill>
                  <a:srgbClr val="B5272D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5" name="직선 화살표 연결선 1034">
                <a:extLst>
                  <a:ext uri="{FF2B5EF4-FFF2-40B4-BE49-F238E27FC236}">
                    <a16:creationId xmlns:a16="http://schemas.microsoft.com/office/drawing/2014/main" id="{76E787B6-A435-47AE-9EEF-30266A53B057}"/>
                  </a:ext>
                </a:extLst>
              </p:cNvPr>
              <p:cNvCxnSpPr>
                <a:cxnSpLocks/>
                <a:stCxn id="85" idx="3"/>
              </p:cNvCxnSpPr>
              <p:nvPr/>
            </p:nvCxnSpPr>
            <p:spPr>
              <a:xfrm flipV="1">
                <a:off x="5369611" y="1171981"/>
                <a:ext cx="1579367" cy="490908"/>
              </a:xfrm>
              <a:prstGeom prst="straightConnector1">
                <a:avLst/>
              </a:prstGeom>
              <a:ln>
                <a:solidFill>
                  <a:srgbClr val="B5272D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4" name="직선 화살표 연결선 1043">
                <a:extLst>
                  <a:ext uri="{FF2B5EF4-FFF2-40B4-BE49-F238E27FC236}">
                    <a16:creationId xmlns:a16="http://schemas.microsoft.com/office/drawing/2014/main" id="{8EB50700-AAC3-456C-9A38-77B45925F2E0}"/>
                  </a:ext>
                </a:extLst>
              </p:cNvPr>
              <p:cNvCxnSpPr>
                <a:stCxn id="89" idx="3"/>
                <a:endCxn id="85" idx="1"/>
              </p:cNvCxnSpPr>
              <p:nvPr/>
            </p:nvCxnSpPr>
            <p:spPr>
              <a:xfrm>
                <a:off x="4276658" y="1500105"/>
                <a:ext cx="399944" cy="162784"/>
              </a:xfrm>
              <a:prstGeom prst="straightConnector1">
                <a:avLst/>
              </a:prstGeom>
              <a:ln>
                <a:solidFill>
                  <a:srgbClr val="B5272D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8C17DB2-199E-46B9-937B-222C3717722A}"/>
                </a:ext>
              </a:extLst>
            </p:cNvPr>
            <p:cNvGrpSpPr/>
            <p:nvPr/>
          </p:nvGrpSpPr>
          <p:grpSpPr>
            <a:xfrm>
              <a:off x="4705359" y="2187507"/>
              <a:ext cx="594783" cy="724609"/>
              <a:chOff x="3746818" y="1574021"/>
              <a:chExt cx="594783" cy="724609"/>
            </a:xfrm>
          </p:grpSpPr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ED6A5240-C5E7-49E1-A770-739C2B1A8E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6818" y="1574021"/>
                <a:ext cx="594783" cy="72460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</p:pic>
          <p:pic>
            <p:nvPicPr>
              <p:cNvPr id="71" name="Picture 8" descr="Rocky Linux">
                <a:extLst>
                  <a:ext uri="{FF2B5EF4-FFF2-40B4-BE49-F238E27FC236}">
                    <a16:creationId xmlns:a16="http://schemas.microsoft.com/office/drawing/2014/main" id="{7C126778-158D-4001-BA05-3D68BAE588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1677" y="2195366"/>
                <a:ext cx="589924" cy="10326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</p:pic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F946317-F355-4B25-89B8-AB60044865C3}"/>
                </a:ext>
              </a:extLst>
            </p:cNvPr>
            <p:cNvSpPr txBox="1"/>
            <p:nvPr/>
          </p:nvSpPr>
          <p:spPr>
            <a:xfrm>
              <a:off x="4630919" y="2804338"/>
              <a:ext cx="744114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API Server</a:t>
              </a:r>
              <a:endPara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1709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C2F5-4B43-354A-8562-99C11017D620}"/>
              </a:ext>
            </a:extLst>
          </p:cNvPr>
          <p:cNvSpPr txBox="1"/>
          <p:nvPr/>
        </p:nvSpPr>
        <p:spPr>
          <a:xfrm>
            <a:off x="2165796" y="1997765"/>
            <a:ext cx="22256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 HISTORY</a:t>
            </a:r>
            <a:endParaRPr kumimoji="1" lang="ko-KR" altLang="en-US" sz="3000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3996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4C7FE4-AEB4-4170-9A56-8AC311F12B7F}"/>
              </a:ext>
            </a:extLst>
          </p:cNvPr>
          <p:cNvSpPr txBox="1"/>
          <p:nvPr/>
        </p:nvSpPr>
        <p:spPr>
          <a:xfrm>
            <a:off x="12566850" y="683414"/>
            <a:ext cx="80919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 </a:t>
            </a:r>
            <a:r>
              <a:rPr kumimoji="1" lang="ko-KR" altLang="en-US" sz="12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소제목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B98A0A-8ECE-4A03-8073-42D19C06D9A9}"/>
              </a:ext>
            </a:extLst>
          </p:cNvPr>
          <p:cNvSpPr txBox="1"/>
          <p:nvPr/>
        </p:nvSpPr>
        <p:spPr>
          <a:xfrm>
            <a:off x="12566850" y="1009204"/>
            <a:ext cx="1186543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상세항목의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상세항목의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DB2017-DF00-4A73-814D-A612B9A6AC56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6AC460-0824-4C5D-84D9-3FC04C6FD200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851A77-D4E9-44F9-A420-1D51DC47516B}"/>
              </a:ext>
            </a:extLst>
          </p:cNvPr>
          <p:cNvSpPr txBox="1"/>
          <p:nvPr/>
        </p:nvSpPr>
        <p:spPr>
          <a:xfrm>
            <a:off x="12566850" y="-389580"/>
            <a:ext cx="26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DCF8D97-8B92-49AC-8EEC-1438A1EFAA62}"/>
              </a:ext>
            </a:extLst>
          </p:cNvPr>
          <p:cNvSpPr txBox="1"/>
          <p:nvPr/>
        </p:nvSpPr>
        <p:spPr>
          <a:xfrm>
            <a:off x="12566850" y="-20248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 </a:t>
            </a:r>
            <a:r>
              <a:rPr kumimoji="1" lang="ko-KR" altLang="en-US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 시 특이사항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429030-EE4D-420D-AB52-78B80F4E1244}"/>
              </a:ext>
            </a:extLst>
          </p:cNvPr>
          <p:cNvSpPr txBox="1"/>
          <p:nvPr/>
        </p:nvSpPr>
        <p:spPr>
          <a:xfrm>
            <a:off x="2145592" y="685624"/>
            <a:ext cx="379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5-1.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클라우드 테스트 환경 설명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92A5235-1485-443D-8395-9020ED0A555C}"/>
              </a:ext>
            </a:extLst>
          </p:cNvPr>
          <p:cNvGrpSpPr/>
          <p:nvPr/>
        </p:nvGrpSpPr>
        <p:grpSpPr>
          <a:xfrm>
            <a:off x="2303266" y="1622333"/>
            <a:ext cx="8061654" cy="4368045"/>
            <a:chOff x="2303266" y="488858"/>
            <a:chExt cx="8061654" cy="4368045"/>
          </a:xfrm>
        </p:grpSpPr>
        <p:grpSp>
          <p:nvGrpSpPr>
            <p:cNvPr id="1051" name="그룹 1050">
              <a:extLst>
                <a:ext uri="{FF2B5EF4-FFF2-40B4-BE49-F238E27FC236}">
                  <a16:creationId xmlns:a16="http://schemas.microsoft.com/office/drawing/2014/main" id="{B15A81D4-99D4-4EF1-A366-D5807BAAC968}"/>
                </a:ext>
              </a:extLst>
            </p:cNvPr>
            <p:cNvGrpSpPr/>
            <p:nvPr/>
          </p:nvGrpSpPr>
          <p:grpSpPr>
            <a:xfrm>
              <a:off x="2303266" y="488858"/>
              <a:ext cx="8061654" cy="4368045"/>
              <a:chOff x="2303266" y="488858"/>
              <a:chExt cx="8061654" cy="4368045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D7554F-97FE-4449-B727-47BA3FFF3CC2}"/>
                  </a:ext>
                </a:extLst>
              </p:cNvPr>
              <p:cNvSpPr txBox="1"/>
              <p:nvPr/>
            </p:nvSpPr>
            <p:spPr>
              <a:xfrm>
                <a:off x="2449682" y="2892104"/>
                <a:ext cx="495007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Client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1026" name="Picture 2" descr="MySQL DB 백업 복원 mysqldump 명령어">
                <a:extLst>
                  <a:ext uri="{FF2B5EF4-FFF2-40B4-BE49-F238E27FC236}">
                    <a16:creationId xmlns:a16="http://schemas.microsoft.com/office/drawing/2014/main" id="{83960FE2-ABB2-43B1-82D3-EF2FDF2907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7779" y="780994"/>
                <a:ext cx="1029298" cy="10292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Redis를 써보자!">
                <a:extLst>
                  <a:ext uri="{FF2B5EF4-FFF2-40B4-BE49-F238E27FC236}">
                    <a16:creationId xmlns:a16="http://schemas.microsoft.com/office/drawing/2014/main" id="{F6BE1DFA-07F5-4582-818D-56F1AAE8CA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57696" y="753793"/>
                <a:ext cx="877132" cy="7404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Docker의 소개와 간단한 사용법 | 야생강아지 WILDPUP">
                <a:extLst>
                  <a:ext uri="{FF2B5EF4-FFF2-40B4-BE49-F238E27FC236}">
                    <a16:creationId xmlns:a16="http://schemas.microsoft.com/office/drawing/2014/main" id="{1D41BF81-E242-48E1-8E40-99BC8FC421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4103" y="1526350"/>
                <a:ext cx="1086136" cy="6176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6" descr="Docker의 소개와 간단한 사용법 | 야생강아지 WILDPUP">
                <a:extLst>
                  <a:ext uri="{FF2B5EF4-FFF2-40B4-BE49-F238E27FC236}">
                    <a16:creationId xmlns:a16="http://schemas.microsoft.com/office/drawing/2014/main" id="{32AEEE25-5862-47BD-A41A-529322F86E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3194" y="1526350"/>
                <a:ext cx="1086136" cy="6176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6" descr="Docker의 소개와 간단한 사용법 | 야생강아지 WILDPUP">
                <a:extLst>
                  <a:ext uri="{FF2B5EF4-FFF2-40B4-BE49-F238E27FC236}">
                    <a16:creationId xmlns:a16="http://schemas.microsoft.com/office/drawing/2014/main" id="{3A8C8DBF-170F-4CD6-8F49-518AA2F78E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5526" y="3069400"/>
                <a:ext cx="1086136" cy="6176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8ADA756C-3400-4AF3-93C8-091FF43E8ACB}"/>
                  </a:ext>
                </a:extLst>
              </p:cNvPr>
              <p:cNvSpPr/>
              <p:nvPr/>
            </p:nvSpPr>
            <p:spPr>
              <a:xfrm>
                <a:off x="4425526" y="1295642"/>
                <a:ext cx="1086136" cy="23913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8ADAF0D-D08E-433D-A0AA-6D9B8DBA362B}"/>
                  </a:ext>
                </a:extLst>
              </p:cNvPr>
              <p:cNvSpPr/>
              <p:nvPr/>
            </p:nvSpPr>
            <p:spPr>
              <a:xfrm>
                <a:off x="6786754" y="488858"/>
                <a:ext cx="1086136" cy="16550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7A248159-15CD-414C-8C5B-E21158CA14A6}"/>
                  </a:ext>
                </a:extLst>
              </p:cNvPr>
              <p:cNvSpPr/>
              <p:nvPr/>
            </p:nvSpPr>
            <p:spPr>
              <a:xfrm>
                <a:off x="9153194" y="488858"/>
                <a:ext cx="1086136" cy="16550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4" name="Picture 10" descr="CentOS - 나무위키">
                <a:extLst>
                  <a:ext uri="{FF2B5EF4-FFF2-40B4-BE49-F238E27FC236}">
                    <a16:creationId xmlns:a16="http://schemas.microsoft.com/office/drawing/2014/main" id="{1A50DD36-02A7-4F62-9C82-11F0003C96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0391" y="3687007"/>
                <a:ext cx="847725" cy="238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0" descr="CentOS - 나무위키">
                <a:extLst>
                  <a:ext uri="{FF2B5EF4-FFF2-40B4-BE49-F238E27FC236}">
                    <a16:creationId xmlns:a16="http://schemas.microsoft.com/office/drawing/2014/main" id="{2F3BD85D-71FA-456B-AA1D-446A3415F0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3308" y="2143957"/>
                <a:ext cx="847725" cy="238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0" descr="CentOS - 나무위키">
                <a:extLst>
                  <a:ext uri="{FF2B5EF4-FFF2-40B4-BE49-F238E27FC236}">
                    <a16:creationId xmlns:a16="http://schemas.microsoft.com/office/drawing/2014/main" id="{355A4CCD-BEE3-4576-95AC-85D383E6DA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6363" y="2143957"/>
                <a:ext cx="847725" cy="238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B9484C0-E65E-4181-B077-A8622B472977}"/>
                  </a:ext>
                </a:extLst>
              </p:cNvPr>
              <p:cNvSpPr/>
              <p:nvPr/>
            </p:nvSpPr>
            <p:spPr>
              <a:xfrm>
                <a:off x="3615464" y="1213858"/>
                <a:ext cx="2039182" cy="27112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6CCB422-F439-44AF-9C5E-0D1F6CC20B62}"/>
                  </a:ext>
                </a:extLst>
              </p:cNvPr>
              <p:cNvSpPr/>
              <p:nvPr/>
            </p:nvSpPr>
            <p:spPr>
              <a:xfrm>
                <a:off x="6113328" y="488858"/>
                <a:ext cx="1882500" cy="18932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7E81904-222C-4D5A-AFE4-206E2A58E1E5}"/>
                  </a:ext>
                </a:extLst>
              </p:cNvPr>
              <p:cNvSpPr/>
              <p:nvPr/>
            </p:nvSpPr>
            <p:spPr>
              <a:xfrm>
                <a:off x="9027604" y="488858"/>
                <a:ext cx="1337316" cy="18932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6" name="Picture 12" descr="Network] REST API 알아보기">
                <a:extLst>
                  <a:ext uri="{FF2B5EF4-FFF2-40B4-BE49-F238E27FC236}">
                    <a16:creationId xmlns:a16="http://schemas.microsoft.com/office/drawing/2014/main" id="{6C15C0D8-F581-4552-9A57-32CA56B03E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3266" y="2073775"/>
                <a:ext cx="827457" cy="884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0C4594F-6612-4DD9-B921-6A028CE4CC5D}"/>
                  </a:ext>
                </a:extLst>
              </p:cNvPr>
              <p:cNvSpPr txBox="1"/>
              <p:nvPr/>
            </p:nvSpPr>
            <p:spPr>
              <a:xfrm>
                <a:off x="4538668" y="3855280"/>
                <a:ext cx="859851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172.18.42.31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6BC7E7C-349C-45AC-B0FA-AB0D9B8FA9A2}"/>
                  </a:ext>
                </a:extLst>
              </p:cNvPr>
              <p:cNvSpPr txBox="1"/>
              <p:nvPr/>
            </p:nvSpPr>
            <p:spPr>
              <a:xfrm>
                <a:off x="6913139" y="2324916"/>
                <a:ext cx="859851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172.18.42.32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2E04925-4781-432B-9EE7-823490B8C9E8}"/>
                  </a:ext>
                </a:extLst>
              </p:cNvPr>
              <p:cNvSpPr txBox="1"/>
              <p:nvPr/>
            </p:nvSpPr>
            <p:spPr>
              <a:xfrm>
                <a:off x="9265653" y="2324916"/>
                <a:ext cx="859851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172.18.42.35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80" name="Picture 6" descr="Docker의 소개와 간단한 사용법 | 야생강아지 WILDPUP">
                <a:extLst>
                  <a:ext uri="{FF2B5EF4-FFF2-40B4-BE49-F238E27FC236}">
                    <a16:creationId xmlns:a16="http://schemas.microsoft.com/office/drawing/2014/main" id="{AF6C2B87-7E07-4889-B715-688C88168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0501" y="3782208"/>
                <a:ext cx="1086136" cy="6176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8B5626B8-0DB1-4F8B-985E-618DF5BF1DE1}"/>
                  </a:ext>
                </a:extLst>
              </p:cNvPr>
              <p:cNvSpPr/>
              <p:nvPr/>
            </p:nvSpPr>
            <p:spPr>
              <a:xfrm>
                <a:off x="7770501" y="2886320"/>
                <a:ext cx="1086136" cy="15134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2" name="Picture 10" descr="CentOS - 나무위키">
                <a:extLst>
                  <a:ext uri="{FF2B5EF4-FFF2-40B4-BE49-F238E27FC236}">
                    <a16:creationId xmlns:a16="http://schemas.microsoft.com/office/drawing/2014/main" id="{4C575CF7-1DD0-49BC-BF09-87F02174C2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53670" y="4399815"/>
                <a:ext cx="847725" cy="2381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63676F99-09CC-40A7-B27E-B8AF7B864121}"/>
                  </a:ext>
                </a:extLst>
              </p:cNvPr>
              <p:cNvSpPr/>
              <p:nvPr/>
            </p:nvSpPr>
            <p:spPr>
              <a:xfrm>
                <a:off x="7644911" y="2886320"/>
                <a:ext cx="1337316" cy="17516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43D5FFD-6575-47AB-89D3-4AE38EA029EB}"/>
                  </a:ext>
                </a:extLst>
              </p:cNvPr>
              <p:cNvSpPr txBox="1"/>
              <p:nvPr/>
            </p:nvSpPr>
            <p:spPr>
              <a:xfrm>
                <a:off x="7882960" y="4563489"/>
                <a:ext cx="859851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172.18.42.37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1038" name="Picture 14" descr="Fluentd란 무엇인가? 구조와 기능 살펴보기 :: 조은우 개발 블로그">
                <a:extLst>
                  <a:ext uri="{FF2B5EF4-FFF2-40B4-BE49-F238E27FC236}">
                    <a16:creationId xmlns:a16="http://schemas.microsoft.com/office/drawing/2014/main" id="{929A0A68-935F-4F42-8137-4923E05D2B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58423" y="3019695"/>
                <a:ext cx="693009" cy="6179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14" descr="Fluentd란 무엇인가? 구조와 기능 살펴보기 :: 조은우 개발 블로그">
                <a:extLst>
                  <a:ext uri="{FF2B5EF4-FFF2-40B4-BE49-F238E27FC236}">
                    <a16:creationId xmlns:a16="http://schemas.microsoft.com/office/drawing/2014/main" id="{E04DE183-8660-4FEE-A051-52B10C9161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6602" y="1353904"/>
                <a:ext cx="693009" cy="6179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18" descr="폴더 무료 아이콘 의 Modern Line Art">
                <a:extLst>
                  <a:ext uri="{FF2B5EF4-FFF2-40B4-BE49-F238E27FC236}">
                    <a16:creationId xmlns:a16="http://schemas.microsoft.com/office/drawing/2014/main" id="{6D49DA49-0406-40B7-AFB2-91566FB3C5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1468" y="625610"/>
                <a:ext cx="437147" cy="437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611864D-032D-439F-8AED-CCEFEB1B5C35}"/>
                  </a:ext>
                </a:extLst>
              </p:cNvPr>
              <p:cNvSpPr txBox="1"/>
              <p:nvPr/>
            </p:nvSpPr>
            <p:spPr>
              <a:xfrm>
                <a:off x="6060318" y="959448"/>
                <a:ext cx="800219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 err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mySql</a:t>
                </a: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data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89" name="Picture 18" descr="폴더 무료 아이콘 의 Modern Line Art">
                <a:extLst>
                  <a:ext uri="{FF2B5EF4-FFF2-40B4-BE49-F238E27FC236}">
                    <a16:creationId xmlns:a16="http://schemas.microsoft.com/office/drawing/2014/main" id="{C9169AFE-CF49-471B-A661-4D476E380C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9511" y="1281531"/>
                <a:ext cx="437147" cy="437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087CB82-FE8D-48EB-A684-C050E8C9CB1E}"/>
                  </a:ext>
                </a:extLst>
              </p:cNvPr>
              <p:cNvSpPr txBox="1"/>
              <p:nvPr/>
            </p:nvSpPr>
            <p:spPr>
              <a:xfrm>
                <a:off x="3624142" y="1615369"/>
                <a:ext cx="873439" cy="293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Log rotation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08F24BC-7261-4756-ACDE-344FBB12FC47}"/>
                  </a:ext>
                </a:extLst>
              </p:cNvPr>
              <p:cNvSpPr txBox="1"/>
              <p:nvPr/>
            </p:nvSpPr>
            <p:spPr>
              <a:xfrm rot="1504455">
                <a:off x="6675690" y="661104"/>
                <a:ext cx="720710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4. volume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2B658E0-B513-456D-916B-A102F7A1C7CE}"/>
                  </a:ext>
                </a:extLst>
              </p:cNvPr>
              <p:cNvSpPr txBox="1"/>
              <p:nvPr/>
            </p:nvSpPr>
            <p:spPr>
              <a:xfrm rot="4070586">
                <a:off x="4226909" y="1800924"/>
                <a:ext cx="720710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5. volume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CB0B41D-4517-43EF-B4A2-C0A86D34DCD0}"/>
                  </a:ext>
                </a:extLst>
              </p:cNvPr>
              <p:cNvSpPr txBox="1"/>
              <p:nvPr/>
            </p:nvSpPr>
            <p:spPr>
              <a:xfrm rot="1315159">
                <a:off x="4329714" y="1239822"/>
                <a:ext cx="478336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6. tail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494A9A4-5278-4CFA-AE10-B68ED43A7E52}"/>
                  </a:ext>
                </a:extLst>
              </p:cNvPr>
              <p:cNvSpPr txBox="1"/>
              <p:nvPr/>
            </p:nvSpPr>
            <p:spPr>
              <a:xfrm rot="1931114">
                <a:off x="6491338" y="2537790"/>
                <a:ext cx="736099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7. forward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D58C4ED6-A8B2-4E0B-BECB-59D2EC22D230}"/>
                  </a:ext>
                </a:extLst>
              </p:cNvPr>
              <p:cNvSpPr txBox="1"/>
              <p:nvPr/>
            </p:nvSpPr>
            <p:spPr>
              <a:xfrm rot="4138201">
                <a:off x="7769017" y="2309863"/>
                <a:ext cx="866263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8. Db access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DF3AD4B5-81AF-457E-A88D-CA855331C1A0}"/>
                  </a:ext>
                </a:extLst>
              </p:cNvPr>
              <p:cNvSpPr txBox="1"/>
              <p:nvPr/>
            </p:nvSpPr>
            <p:spPr>
              <a:xfrm rot="19199902">
                <a:off x="5722367" y="1508970"/>
                <a:ext cx="866263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2. Db access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7175DFA4-91AD-488C-8797-04BB70BBEBB2}"/>
                  </a:ext>
                </a:extLst>
              </p:cNvPr>
              <p:cNvSpPr txBox="1"/>
              <p:nvPr/>
            </p:nvSpPr>
            <p:spPr>
              <a:xfrm rot="20449505">
                <a:off x="8016667" y="1129432"/>
                <a:ext cx="998991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3. Redis access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527BDDA-4BC9-48D5-ABD8-29B1388563AB}"/>
                  </a:ext>
                </a:extLst>
              </p:cNvPr>
              <p:cNvSpPr txBox="1"/>
              <p:nvPr/>
            </p:nvSpPr>
            <p:spPr>
              <a:xfrm>
                <a:off x="3671038" y="2441262"/>
                <a:ext cx="807593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1. REST</a:t>
                </a:r>
                <a:r>
                  <a:rPr kumimoji="1" lang="ko-KR" altLang="en-US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API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9DE5183-4705-4B67-99A4-AB8A8FB0094D}"/>
                  </a:ext>
                </a:extLst>
              </p:cNvPr>
              <p:cNvSpPr txBox="1"/>
              <p:nvPr/>
            </p:nvSpPr>
            <p:spPr>
              <a:xfrm rot="20437340">
                <a:off x="5437793" y="1248635"/>
                <a:ext cx="866263" cy="2934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1000" spc="-30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8. Db access</a:t>
                </a:r>
                <a:endParaRPr kumimoji="1" lang="ko-KR" altLang="en-US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cxnSp>
            <p:nvCxnSpPr>
              <p:cNvPr id="125" name="직선 화살표 연결선 124">
                <a:extLst>
                  <a:ext uri="{FF2B5EF4-FFF2-40B4-BE49-F238E27FC236}">
                    <a16:creationId xmlns:a16="http://schemas.microsoft.com/office/drawing/2014/main" id="{2B3AC365-A182-463E-97DD-89804B21A6B7}"/>
                  </a:ext>
                </a:extLst>
              </p:cNvPr>
              <p:cNvCxnSpPr>
                <a:cxnSpLocks/>
                <a:endCxn id="1028" idx="1"/>
              </p:cNvCxnSpPr>
              <p:nvPr/>
            </p:nvCxnSpPr>
            <p:spPr>
              <a:xfrm flipV="1">
                <a:off x="5281646" y="1124011"/>
                <a:ext cx="3976050" cy="139209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5" name="직선 화살표 연결선 1024">
                <a:extLst>
                  <a:ext uri="{FF2B5EF4-FFF2-40B4-BE49-F238E27FC236}">
                    <a16:creationId xmlns:a16="http://schemas.microsoft.com/office/drawing/2014/main" id="{78EEC126-EA14-44B0-9584-BEA50A10988D}"/>
                  </a:ext>
                </a:extLst>
              </p:cNvPr>
              <p:cNvCxnSpPr>
                <a:cxnSpLocks/>
                <a:endCxn id="1038" idx="0"/>
              </p:cNvCxnSpPr>
              <p:nvPr/>
            </p:nvCxnSpPr>
            <p:spPr>
              <a:xfrm>
                <a:off x="7657485" y="1264874"/>
                <a:ext cx="647443" cy="17548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1" name="직선 화살표 연결선 1030">
                <a:extLst>
                  <a:ext uri="{FF2B5EF4-FFF2-40B4-BE49-F238E27FC236}">
                    <a16:creationId xmlns:a16="http://schemas.microsoft.com/office/drawing/2014/main" id="{12FDCFAC-DD31-44C1-84A1-7100D9DDA8DE}"/>
                  </a:ext>
                </a:extLst>
              </p:cNvPr>
              <p:cNvCxnSpPr>
                <a:stCxn id="85" idx="3"/>
                <a:endCxn id="1038" idx="1"/>
              </p:cNvCxnSpPr>
              <p:nvPr/>
            </p:nvCxnSpPr>
            <p:spPr>
              <a:xfrm>
                <a:off x="5369611" y="1662889"/>
                <a:ext cx="2588812" cy="16657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5" name="직선 화살표 연결선 1034">
                <a:extLst>
                  <a:ext uri="{FF2B5EF4-FFF2-40B4-BE49-F238E27FC236}">
                    <a16:creationId xmlns:a16="http://schemas.microsoft.com/office/drawing/2014/main" id="{76E787B6-A435-47AE-9EEF-30266A53B057}"/>
                  </a:ext>
                </a:extLst>
              </p:cNvPr>
              <p:cNvCxnSpPr>
                <a:cxnSpLocks/>
                <a:stCxn id="85" idx="3"/>
              </p:cNvCxnSpPr>
              <p:nvPr/>
            </p:nvCxnSpPr>
            <p:spPr>
              <a:xfrm flipV="1">
                <a:off x="5369611" y="1171981"/>
                <a:ext cx="1579367" cy="4909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1" name="직선 화살표 연결선 1040">
                <a:extLst>
                  <a:ext uri="{FF2B5EF4-FFF2-40B4-BE49-F238E27FC236}">
                    <a16:creationId xmlns:a16="http://schemas.microsoft.com/office/drawing/2014/main" id="{029688F1-AF18-46D0-9F5D-B17FF6E636F2}"/>
                  </a:ext>
                </a:extLst>
              </p:cNvPr>
              <p:cNvCxnSpPr/>
              <p:nvPr/>
            </p:nvCxnSpPr>
            <p:spPr>
              <a:xfrm>
                <a:off x="6668615" y="870290"/>
                <a:ext cx="601056" cy="30169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4" name="직선 화살표 연결선 1043">
                <a:extLst>
                  <a:ext uri="{FF2B5EF4-FFF2-40B4-BE49-F238E27FC236}">
                    <a16:creationId xmlns:a16="http://schemas.microsoft.com/office/drawing/2014/main" id="{8EB50700-AAC3-456C-9A38-77B45925F2E0}"/>
                  </a:ext>
                </a:extLst>
              </p:cNvPr>
              <p:cNvCxnSpPr>
                <a:stCxn id="89" idx="3"/>
                <a:endCxn id="85" idx="1"/>
              </p:cNvCxnSpPr>
              <p:nvPr/>
            </p:nvCxnSpPr>
            <p:spPr>
              <a:xfrm>
                <a:off x="4276658" y="1500105"/>
                <a:ext cx="399944" cy="1627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6" name="직선 화살표 연결선 1045">
                <a:extLst>
                  <a:ext uri="{FF2B5EF4-FFF2-40B4-BE49-F238E27FC236}">
                    <a16:creationId xmlns:a16="http://schemas.microsoft.com/office/drawing/2014/main" id="{51BEB62B-F904-4754-951E-67F216EE9220}"/>
                  </a:ext>
                </a:extLst>
              </p:cNvPr>
              <p:cNvCxnSpPr>
                <a:cxnSpLocks/>
                <a:stCxn id="89" idx="3"/>
              </p:cNvCxnSpPr>
              <p:nvPr/>
            </p:nvCxnSpPr>
            <p:spPr>
              <a:xfrm>
                <a:off x="4276658" y="1500105"/>
                <a:ext cx="410205" cy="101599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8" name="직선 화살표 연결선 1047">
                <a:extLst>
                  <a:ext uri="{FF2B5EF4-FFF2-40B4-BE49-F238E27FC236}">
                    <a16:creationId xmlns:a16="http://schemas.microsoft.com/office/drawing/2014/main" id="{D9146B0E-8392-42FE-A9A3-77E392BDC850}"/>
                  </a:ext>
                </a:extLst>
              </p:cNvPr>
              <p:cNvCxnSpPr>
                <a:cxnSpLocks/>
                <a:stCxn id="1036" idx="3"/>
              </p:cNvCxnSpPr>
              <p:nvPr/>
            </p:nvCxnSpPr>
            <p:spPr>
              <a:xfrm>
                <a:off x="3130723" y="2516102"/>
                <a:ext cx="155614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FFCF193D-2FA5-4423-8611-A6695B825080}"/>
                  </a:ext>
                </a:extLst>
              </p:cNvPr>
              <p:cNvCxnSpPr>
                <a:cxnSpLocks/>
                <a:endCxn id="1026" idx="1"/>
              </p:cNvCxnSpPr>
              <p:nvPr/>
            </p:nvCxnSpPr>
            <p:spPr>
              <a:xfrm flipV="1">
                <a:off x="5281646" y="1295643"/>
                <a:ext cx="1536133" cy="122045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8C17DB2-199E-46B9-937B-222C3717722A}"/>
                </a:ext>
              </a:extLst>
            </p:cNvPr>
            <p:cNvGrpSpPr/>
            <p:nvPr/>
          </p:nvGrpSpPr>
          <p:grpSpPr>
            <a:xfrm>
              <a:off x="4705359" y="2187507"/>
              <a:ext cx="594783" cy="724609"/>
              <a:chOff x="3746818" y="1574021"/>
              <a:chExt cx="594783" cy="724609"/>
            </a:xfrm>
          </p:grpSpPr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ED6A5240-C5E7-49E1-A770-739C2B1A8E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6818" y="1574021"/>
                <a:ext cx="594783" cy="72460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</p:pic>
          <p:pic>
            <p:nvPicPr>
              <p:cNvPr id="71" name="Picture 8" descr="Rocky Linux">
                <a:extLst>
                  <a:ext uri="{FF2B5EF4-FFF2-40B4-BE49-F238E27FC236}">
                    <a16:creationId xmlns:a16="http://schemas.microsoft.com/office/drawing/2014/main" id="{7C126778-158D-4001-BA05-3D68BAE588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51677" y="2195366"/>
                <a:ext cx="589924" cy="10326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</p:pic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F946317-F355-4B25-89B8-AB60044865C3}"/>
                </a:ext>
              </a:extLst>
            </p:cNvPr>
            <p:cNvSpPr txBox="1"/>
            <p:nvPr/>
          </p:nvSpPr>
          <p:spPr>
            <a:xfrm>
              <a:off x="4630919" y="2804338"/>
              <a:ext cx="744114" cy="293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1000" spc="-3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API Server</a:t>
              </a:r>
              <a:endPara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2065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317214" y="11220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4C7FE4-AEB4-4170-9A56-8AC311F12B7F}"/>
              </a:ext>
            </a:extLst>
          </p:cNvPr>
          <p:cNvSpPr txBox="1"/>
          <p:nvPr/>
        </p:nvSpPr>
        <p:spPr>
          <a:xfrm>
            <a:off x="12566850" y="683414"/>
            <a:ext cx="80919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 </a:t>
            </a:r>
            <a:r>
              <a:rPr kumimoji="1" lang="ko-KR" altLang="en-US" sz="12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소제목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B98A0A-8ECE-4A03-8073-42D19C06D9A9}"/>
              </a:ext>
            </a:extLst>
          </p:cNvPr>
          <p:cNvSpPr txBox="1"/>
          <p:nvPr/>
        </p:nvSpPr>
        <p:spPr>
          <a:xfrm>
            <a:off x="12566850" y="1009204"/>
            <a:ext cx="1186543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상세항목의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상세항목의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DB2017-DF00-4A73-814D-A612B9A6AC56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6AC460-0824-4C5D-84D9-3FC04C6FD200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851A77-D4E9-44F9-A420-1D51DC47516B}"/>
              </a:ext>
            </a:extLst>
          </p:cNvPr>
          <p:cNvSpPr txBox="1"/>
          <p:nvPr/>
        </p:nvSpPr>
        <p:spPr>
          <a:xfrm>
            <a:off x="12566850" y="-389580"/>
            <a:ext cx="26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DCF8D97-8B92-49AC-8EEC-1438A1EFAA62}"/>
              </a:ext>
            </a:extLst>
          </p:cNvPr>
          <p:cNvSpPr txBox="1"/>
          <p:nvPr/>
        </p:nvSpPr>
        <p:spPr>
          <a:xfrm>
            <a:off x="12566850" y="-20248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 </a:t>
            </a:r>
            <a:r>
              <a:rPr kumimoji="1" lang="ko-KR" altLang="en-US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 시 특이사항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429030-EE4D-420D-AB52-78B80F4E1244}"/>
              </a:ext>
            </a:extLst>
          </p:cNvPr>
          <p:cNvSpPr txBox="1"/>
          <p:nvPr/>
        </p:nvSpPr>
        <p:spPr>
          <a:xfrm>
            <a:off x="2145592" y="685624"/>
            <a:ext cx="3798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5-2.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시연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F5D437-4F7D-4D5E-9C01-2DA83F20A19D}"/>
              </a:ext>
            </a:extLst>
          </p:cNvPr>
          <p:cNvSpPr txBox="1"/>
          <p:nvPr/>
        </p:nvSpPr>
        <p:spPr>
          <a:xfrm>
            <a:off x="673101" y="5739544"/>
            <a:ext cx="9578358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클라우드 테스트 따라하기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  <a:hlinkClick r:id="rId4"/>
              </a:rPr>
              <a:t>https://github.com/richard0326/RobotMon-Go/blob/main/Document/fluentd%EB%A5%BC%20%ED%99%9C%EC%9A%A9%ED%95%98%EC%97%AC%20%ED%81%B4%EB%9D%BC%EC%9A%B0%EB%93%9C%20%ED%85%8C%EC%8A%A4%ED%8A%B8%20%EB%94%B0%EB%9D%BC%ED%95%98%EA%B8%B0.md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시연 영상">
            <a:hlinkClick r:id="" action="ppaction://media"/>
            <a:extLst>
              <a:ext uri="{FF2B5EF4-FFF2-40B4-BE49-F238E27FC236}">
                <a16:creationId xmlns:a16="http://schemas.microsoft.com/office/drawing/2014/main" id="{63A83750-DFFB-4BE3-B771-8210B4730E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9999" y="1122056"/>
            <a:ext cx="8202467" cy="461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0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9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C2F5-4B43-354A-8562-99C11017D620}"/>
              </a:ext>
            </a:extLst>
          </p:cNvPr>
          <p:cNvSpPr txBox="1"/>
          <p:nvPr/>
        </p:nvSpPr>
        <p:spPr>
          <a:xfrm>
            <a:off x="2165796" y="1997765"/>
            <a:ext cx="17742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6. </a:t>
            </a:r>
            <a:r>
              <a:rPr kumimoji="1" lang="ko-KR" altLang="en-US" sz="30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027DD-39D0-49FC-BB86-A45007687F94}"/>
              </a:ext>
            </a:extLst>
          </p:cNvPr>
          <p:cNvSpPr txBox="1"/>
          <p:nvPr/>
        </p:nvSpPr>
        <p:spPr>
          <a:xfrm>
            <a:off x="2593461" y="2551763"/>
            <a:ext cx="3692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6-1.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느낀 점</a:t>
            </a:r>
            <a:endParaRPr kumimoji="1" lang="en-US" altLang="ko-KR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6-2.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교육 후기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6-3. QA</a:t>
            </a:r>
            <a:endParaRPr kumimoji="1" lang="ko-KR" altLang="en-US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ko-KR" altLang="en-US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254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11C279-511D-4B26-B94F-A957ABEE0909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E37D5F-EBD0-42CD-8629-7D46E2A4CBF4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1BD7CD-1716-4A2C-BC9F-9B31530A63EB}"/>
              </a:ext>
            </a:extLst>
          </p:cNvPr>
          <p:cNvSpPr txBox="1"/>
          <p:nvPr/>
        </p:nvSpPr>
        <p:spPr>
          <a:xfrm>
            <a:off x="2145594" y="1153749"/>
            <a:ext cx="280740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</a:t>
            </a: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협업을 위한 노력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D2F91-168E-4665-A187-1E6157A7C5C9}"/>
              </a:ext>
            </a:extLst>
          </p:cNvPr>
          <p:cNvSpPr txBox="1"/>
          <p:nvPr/>
        </p:nvSpPr>
        <p:spPr>
          <a:xfrm>
            <a:off x="2145594" y="1416039"/>
            <a:ext cx="5931605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코딩 규칙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문서 작성 방식에서 협업 방식을 배움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업무시간을 절약하기 위해서 주변에 도움에 청하는 방식으로 소통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B2A9EC-9C54-427E-8B0A-5C51EFF4A42C}"/>
              </a:ext>
            </a:extLst>
          </p:cNvPr>
          <p:cNvSpPr txBox="1"/>
          <p:nvPr/>
        </p:nvSpPr>
        <p:spPr>
          <a:xfrm>
            <a:off x="2145594" y="2219826"/>
            <a:ext cx="280740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</a:t>
            </a: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스케일 아웃의 중요성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9F4902-EA6F-4CC4-87D9-648A646C03C0}"/>
              </a:ext>
            </a:extLst>
          </p:cNvPr>
          <p:cNvSpPr txBox="1"/>
          <p:nvPr/>
        </p:nvSpPr>
        <p:spPr>
          <a:xfrm>
            <a:off x="2145594" y="2482116"/>
            <a:ext cx="6531681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컴투스에서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추구하는 방향성이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무중단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스케일아웃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마이크로서비스인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것을 알게 됨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현재 프로젝트를 진행하면서 스케일 아웃의 다양한 활용을 경험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53806-D624-40ED-B3C0-BD91270D56E2}"/>
              </a:ext>
            </a:extLst>
          </p:cNvPr>
          <p:cNvSpPr txBox="1"/>
          <p:nvPr/>
        </p:nvSpPr>
        <p:spPr>
          <a:xfrm>
            <a:off x="2145591" y="685624"/>
            <a:ext cx="369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6-1.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느낀 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1CCF03-8317-4AA0-A838-2FDB937B0DCB}"/>
              </a:ext>
            </a:extLst>
          </p:cNvPr>
          <p:cNvSpPr txBox="1"/>
          <p:nvPr/>
        </p:nvSpPr>
        <p:spPr>
          <a:xfrm>
            <a:off x="2145594" y="3285903"/>
            <a:ext cx="280740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3.</a:t>
            </a: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DB </a:t>
            </a: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설계의 어려움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86A06E-ED3A-42E6-A080-47CCD69A9A0A}"/>
              </a:ext>
            </a:extLst>
          </p:cNvPr>
          <p:cNvSpPr txBox="1"/>
          <p:nvPr/>
        </p:nvSpPr>
        <p:spPr>
          <a:xfrm>
            <a:off x="2145594" y="3548193"/>
            <a:ext cx="5931605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컨텐츠를 구현하고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롤백을 추가하면서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DB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설계가 엉망이 됨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앞으로 계속 공부하면서 보완해야할 점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3134F5-EFCC-4854-9052-106D4D8BE570}"/>
              </a:ext>
            </a:extLst>
          </p:cNvPr>
          <p:cNvSpPr txBox="1"/>
          <p:nvPr/>
        </p:nvSpPr>
        <p:spPr>
          <a:xfrm>
            <a:off x="2145594" y="4334729"/>
            <a:ext cx="2807406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4.</a:t>
            </a: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클라우드 환경 테스트</a:t>
            </a: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새로운 경험</a:t>
            </a:r>
            <a:r>
              <a:rPr kumimoji="1" lang="en-US" altLang="ko-KR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kumimoji="1" lang="ko-KR" altLang="en-US" sz="1200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449208-ACA2-41E4-8B0B-DE72BEF2CDC4}"/>
              </a:ext>
            </a:extLst>
          </p:cNvPr>
          <p:cNvSpPr txBox="1"/>
          <p:nvPr/>
        </p:nvSpPr>
        <p:spPr>
          <a:xfrm>
            <a:off x="2145591" y="4597019"/>
            <a:ext cx="6817430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클라우드 테스트를 진행하면서 발생하는 문제점을 겪고 해결함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버전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환경 달라서 발생하는 문제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네트워크 설정 문제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627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11C279-511D-4B26-B94F-A957ABEE0909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E37D5F-EBD0-42CD-8629-7D46E2A4CBF4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FD2F91-168E-4665-A187-1E6157A7C5C9}"/>
              </a:ext>
            </a:extLst>
          </p:cNvPr>
          <p:cNvSpPr txBox="1"/>
          <p:nvPr/>
        </p:nvSpPr>
        <p:spPr>
          <a:xfrm>
            <a:off x="2145591" y="1131156"/>
            <a:ext cx="7227006" cy="2832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최흥배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팀장님께 교육받으면서 정말 많이 받았는데요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기술적인 것도 많이 배웠지만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일을 대하는 방식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소통하고 협업하는 법에 대해서 많이 배우게 되었습니다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멘토였던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나태수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선임님께도 막힐 때 마다 물어봤는데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문제도 잘 해결해주시고 친절하게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답변해주셔서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감사합니다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그 외에도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센트럴서버실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동료분들에게 크고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작게 도움을 많이 받았는데 모두 감사합니다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개인적으로 기술 활용의 폭이 넓어진 것 같고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만들 수 있는 게임의 범위도 확장된 것 같아서 기분이 좋습니다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앞으로도 더 많이 배우고 경험하고 싶습니다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653806-D624-40ED-B3C0-BD91270D56E2}"/>
              </a:ext>
            </a:extLst>
          </p:cNvPr>
          <p:cNvSpPr txBox="1"/>
          <p:nvPr/>
        </p:nvSpPr>
        <p:spPr>
          <a:xfrm>
            <a:off x="2145591" y="685624"/>
            <a:ext cx="369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6-2.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교육 후기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endParaRPr kumimoji="1" lang="ko-KR" altLang="en-US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106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C2F5-4B43-354A-8562-99C11017D620}"/>
              </a:ext>
            </a:extLst>
          </p:cNvPr>
          <p:cNvSpPr txBox="1"/>
          <p:nvPr/>
        </p:nvSpPr>
        <p:spPr>
          <a:xfrm>
            <a:off x="2165796" y="1997765"/>
            <a:ext cx="21861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QA</a:t>
            </a:r>
          </a:p>
          <a:p>
            <a:endParaRPr kumimoji="1" lang="en-US" altLang="ko-KR" sz="3000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ko-KR" altLang="en-US" sz="30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</a:t>
            </a:r>
            <a:r>
              <a:rPr kumimoji="1" lang="en-US" altLang="ko-KR" sz="30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3000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38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0E9953D-1845-4457-85B0-2093A6824D70}"/>
              </a:ext>
            </a:extLst>
          </p:cNvPr>
          <p:cNvSpPr/>
          <p:nvPr/>
        </p:nvSpPr>
        <p:spPr>
          <a:xfrm>
            <a:off x="219075" y="1738998"/>
            <a:ext cx="2085975" cy="661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93BCD-E292-934B-BD43-09A49EF0847A}"/>
              </a:ext>
            </a:extLst>
          </p:cNvPr>
          <p:cNvSpPr txBox="1"/>
          <p:nvPr/>
        </p:nvSpPr>
        <p:spPr>
          <a:xfrm>
            <a:off x="2145593" y="637999"/>
            <a:ext cx="50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 HISTORY 2021.12.2~2022.1.26 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(56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일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kumimoji="1" lang="ko-KR" altLang="en-US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E8784A8-9672-4A63-8AB0-875319EFC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289620"/>
              </p:ext>
            </p:extLst>
          </p:nvPr>
        </p:nvGraphicFramePr>
        <p:xfrm>
          <a:off x="728663" y="1484312"/>
          <a:ext cx="10914062" cy="4752970"/>
        </p:xfrm>
        <a:graphic>
          <a:graphicData uri="http://schemas.openxmlformats.org/drawingml/2006/table">
            <a:tbl>
              <a:tblPr/>
              <a:tblGrid>
                <a:gridCol w="1769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0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384738464"/>
                    </a:ext>
                  </a:extLst>
                </a:gridCol>
                <a:gridCol w="1441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5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일정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주요 내용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대분류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기타</a:t>
                      </a:r>
                      <a:endParaRPr kumimoji="1" lang="en-US" altLang="ko-KR" sz="900" b="1" i="0" u="none" strike="noStrike" kern="1200" cap="none" normalizeH="0" baseline="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주차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(2021.12.2~3)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웹서버 개발 일정 계획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기획서 작성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웹서버 개발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주차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(12.6~10)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로그인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계정 생성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유저 정보 받기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csv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읽는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tool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주차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(12.13~17)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로봇몬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잡기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출석 체크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미들웨어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우편 보내기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받기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.net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6.0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번역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</a:t>
                      </a:r>
                      <a:endParaRPr kumimoji="1" lang="ko-KR" altLang="ko-KR" sz="900" b="0" i="0" u="none" strike="noStrike" cap="none" normalizeH="0" baseline="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주차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(12.20~24)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우편 보내기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받기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2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 테스트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노트북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PC), </a:t>
                      </a:r>
                      <a:r>
                        <a:rPr kumimoji="1" lang="en-US" altLang="ko-KR" sz="900" b="0" i="0" u="none" strike="noStrike" cap="none" normalizeH="0" baseline="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RockyLinux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랭킹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골프스타 테스트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</a:t>
                      </a:r>
                      <a:endParaRPr kumimoji="1" lang="ko-KR" altLang="ko-KR" sz="900" b="0" i="0" u="none" strike="noStrike" cap="none" normalizeH="0" baseline="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주차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(12.27~31)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로봇몬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연구실 보내기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강화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팀장님 피드백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진화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골프스타 테스트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</a:t>
                      </a:r>
                      <a:endParaRPr kumimoji="1" lang="ko-KR" altLang="ko-KR" sz="900" b="0" i="0" u="none" strike="noStrike" cap="none" normalizeH="0" baseline="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주차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(2022.1.3~7)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리눅스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도커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학습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클라우드 환경에서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도커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테스트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리눅스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도커</a:t>
                      </a:r>
                      <a:endParaRPr kumimoji="1" lang="ko-KR" altLang="en-US" sz="900" b="0" i="0" u="none" strike="noStrike" cap="none" normalizeH="0" baseline="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골프스타 테스트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</a:t>
                      </a:r>
                      <a:endParaRPr kumimoji="1" lang="ko-KR" altLang="ko-KR" sz="900" b="0" i="0" u="none" strike="noStrike" cap="none" normalizeH="0" baseline="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5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주차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(1.10~14)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클라우드 환경에서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도커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테스트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en-US" altLang="ko-KR" sz="900" b="0" i="0" u="none" strike="noStrike" cap="none" normalizeH="0" baseline="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fluentd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en-US" altLang="ko-KR" sz="900" b="0" i="0" u="none" strike="noStrike" cap="none" normalizeH="0" baseline="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fluentd</a:t>
                      </a:r>
                      <a:endParaRPr kumimoji="1" lang="ko-KR" altLang="en-US" sz="900" b="0" i="0" u="none" strike="noStrike" cap="none" normalizeH="0" baseline="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5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주차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(1.17~21)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클라우드 환경에서 </a:t>
                      </a:r>
                      <a:r>
                        <a:rPr kumimoji="1" lang="en-US" altLang="ko-KR" sz="900" b="0" i="0" u="none" strike="noStrike" cap="none" normalizeH="0" baseline="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fluentd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 테스트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문서 작업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Fluentd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문서 작업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5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주차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(1.24~26)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마무리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발표 준비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발표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작업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solidFill>
                              <a:schemeClr val="tx1">
                                <a:lumMod val="50000"/>
                                <a:lumOff val="50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발표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solidFill>
                            <a:schemeClr val="tx1">
                              <a:lumMod val="50000"/>
                              <a:lumOff val="50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600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9C2F5-4B43-354A-8562-99C11017D620}"/>
              </a:ext>
            </a:extLst>
          </p:cNvPr>
          <p:cNvSpPr txBox="1"/>
          <p:nvPr/>
        </p:nvSpPr>
        <p:spPr>
          <a:xfrm>
            <a:off x="2165796" y="1997765"/>
            <a:ext cx="39401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0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2. </a:t>
            </a:r>
            <a:r>
              <a:rPr kumimoji="1" lang="ko-KR" altLang="en-US" sz="3000" b="1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로봇몬고</a:t>
            </a:r>
            <a:r>
              <a:rPr kumimoji="1" lang="ko-KR" altLang="en-US" sz="30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게임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5921AA-0461-4EDB-950E-0967A7246721}"/>
              </a:ext>
            </a:extLst>
          </p:cNvPr>
          <p:cNvSpPr txBox="1"/>
          <p:nvPr/>
        </p:nvSpPr>
        <p:spPr>
          <a:xfrm>
            <a:off x="2686767" y="2551763"/>
            <a:ext cx="4507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2-1.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기획</a:t>
            </a:r>
            <a:endParaRPr kumimoji="1" lang="en-US" altLang="ko-KR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2-2.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서버 구조도</a:t>
            </a:r>
            <a:endParaRPr kumimoji="1" lang="en-US" altLang="ko-KR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2-3. Database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구조</a:t>
            </a:r>
            <a:endParaRPr kumimoji="1" lang="en-US" altLang="ko-KR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2-4. API Server Flowchart</a:t>
            </a:r>
            <a:endParaRPr kumimoji="1" lang="ko-KR" altLang="en-US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en-US" altLang="ko-KR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endParaRPr kumimoji="1" lang="ko-KR" altLang="en-US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467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093BCD-E292-934B-BD43-09A49EF0847A}"/>
              </a:ext>
            </a:extLst>
          </p:cNvPr>
          <p:cNvSpPr txBox="1"/>
          <p:nvPr/>
        </p:nvSpPr>
        <p:spPr>
          <a:xfrm>
            <a:off x="2145592" y="685624"/>
            <a:ext cx="26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2-1.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기획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B827D7-EBD3-2C4F-B36F-D7DF24D58D5B}"/>
              </a:ext>
            </a:extLst>
          </p:cNvPr>
          <p:cNvSpPr txBox="1"/>
          <p:nvPr/>
        </p:nvSpPr>
        <p:spPr>
          <a:xfrm>
            <a:off x="3101686" y="1741147"/>
            <a:ext cx="568036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400" b="1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포켓몬고</a:t>
            </a:r>
            <a:r>
              <a:rPr kumimoji="1" lang="ko-KR" altLang="en-US" sz="14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kumimoji="1" lang="ko-KR" altLang="en-US" sz="14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모방한 게임 개발</a:t>
            </a:r>
            <a:endParaRPr kumimoji="1" lang="en-US" altLang="ko-KR" sz="14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필드 위의 </a:t>
            </a:r>
            <a:r>
              <a:rPr kumimoji="1" lang="ko-KR" altLang="en-US" sz="1400" b="1" spc="-30" dirty="0">
                <a:solidFill>
                  <a:srgbClr val="B5272D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로봇 몬스터</a:t>
            </a:r>
            <a:r>
              <a:rPr kumimoji="1" lang="ko-KR" altLang="en-US" sz="14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를 찾아서 </a:t>
            </a:r>
            <a:r>
              <a:rPr kumimoji="1" lang="ko-KR" altLang="en-US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잡고</a:t>
            </a:r>
            <a:r>
              <a:rPr kumimoji="1" lang="en-US" altLang="ko-KR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진화</a:t>
            </a:r>
            <a:r>
              <a:rPr kumimoji="1" lang="en-US" altLang="ko-KR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강화</a:t>
            </a:r>
            <a:r>
              <a:rPr kumimoji="1" lang="ko-KR" altLang="en-US" sz="14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하면서 키우는 게임</a:t>
            </a:r>
            <a:endParaRPr kumimoji="1" lang="en-US" altLang="ko-KR" sz="14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026" name="Picture 2" descr="다섯 돌 맞은 &amp;#39;포켓몬 고&amp;#39;, 돌아보는 &amp;#39;포고 연대기&amp;#39;">
            <a:extLst>
              <a:ext uri="{FF2B5EF4-FFF2-40B4-BE49-F238E27FC236}">
                <a16:creationId xmlns:a16="http://schemas.microsoft.com/office/drawing/2014/main" id="{66316717-0B77-4C8B-8F90-4B49A3A5C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592" y="3114675"/>
            <a:ext cx="3053696" cy="198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김동원의 Eye-T] AR 게임 강자 &amp;#39;포켓몬고&amp;#39;, 출시 4년 지난 지금 어떻게 변했을까? &amp;lt; 라이프&amp;amp;컬쳐 &amp;lt; 기사본문 - AI타임스">
            <a:extLst>
              <a:ext uri="{FF2B5EF4-FFF2-40B4-BE49-F238E27FC236}">
                <a16:creationId xmlns:a16="http://schemas.microsoft.com/office/drawing/2014/main" id="{7E1E234D-176D-440B-A773-56B257EF9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829" y="3114675"/>
            <a:ext cx="2286773" cy="198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비대면 시대 온라인 강점 살려 진행된 포켓몬 고 페스트 2020&amp;quot;">
            <a:extLst>
              <a:ext uri="{FF2B5EF4-FFF2-40B4-BE49-F238E27FC236}">
                <a16:creationId xmlns:a16="http://schemas.microsoft.com/office/drawing/2014/main" id="{CD134244-149E-4C45-888B-8BE465E7C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214" y="3114675"/>
            <a:ext cx="2237083" cy="198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03D6AC9-E5C5-413E-A2DF-AE75C4235AB2}"/>
              </a:ext>
            </a:extLst>
          </p:cNvPr>
          <p:cNvSpPr/>
          <p:nvPr/>
        </p:nvSpPr>
        <p:spPr>
          <a:xfrm>
            <a:off x="2963863" y="1489772"/>
            <a:ext cx="5905500" cy="1199800"/>
          </a:xfrm>
          <a:prstGeom prst="rect">
            <a:avLst/>
          </a:prstGeom>
          <a:noFill/>
          <a:ln w="69850">
            <a:solidFill>
              <a:srgbClr val="B5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084C65-14B2-4CDF-A20F-C4303A3022A2}"/>
              </a:ext>
            </a:extLst>
          </p:cNvPr>
          <p:cNvSpPr txBox="1"/>
          <p:nvPr/>
        </p:nvSpPr>
        <p:spPr>
          <a:xfrm>
            <a:off x="3103694" y="5099577"/>
            <a:ext cx="113749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롤모델이 된 게임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5F622B-99DA-4E8D-90F7-A360919AC6F9}"/>
              </a:ext>
            </a:extLst>
          </p:cNvPr>
          <p:cNvSpPr txBox="1"/>
          <p:nvPr/>
        </p:nvSpPr>
        <p:spPr>
          <a:xfrm>
            <a:off x="6279724" y="5099577"/>
            <a:ext cx="97206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포켓몬고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필드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687A9D-932E-4890-B393-A0F9CC760B48}"/>
              </a:ext>
            </a:extLst>
          </p:cNvPr>
          <p:cNvSpPr txBox="1"/>
          <p:nvPr/>
        </p:nvSpPr>
        <p:spPr>
          <a:xfrm>
            <a:off x="8749054" y="5099577"/>
            <a:ext cx="1452321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몬스터 잡고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상태 보기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09DDE5-4C30-43E4-9B6F-5561F38F416A}"/>
              </a:ext>
            </a:extLst>
          </p:cNvPr>
          <p:cNvSpPr txBox="1"/>
          <p:nvPr/>
        </p:nvSpPr>
        <p:spPr>
          <a:xfrm>
            <a:off x="7196437" y="6246763"/>
            <a:ext cx="6009875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  <a:hlinkClick r:id="rId5"/>
              </a:rPr>
              <a:t>https://github.com/richard0326/RobotMon-Go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4B37FE6-48C0-47A5-9B8C-828A7BE60BDA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77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545EB3-EC26-4302-9C39-1D6C0838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20" y="2503937"/>
            <a:ext cx="1053993" cy="12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5A38BFEB-3D85-4FE2-B694-AA36B3D65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473" y="2409363"/>
            <a:ext cx="14732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6C9012A-36BA-4C29-B6EB-7593C0DD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25" y="2645385"/>
            <a:ext cx="527158" cy="100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0D8B6631-B50A-4367-AD28-BA41DD88E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932" y="2112533"/>
            <a:ext cx="1902901" cy="2066859"/>
          </a:xfrm>
          <a:prstGeom prst="rect">
            <a:avLst/>
          </a:prstGeom>
          <a:ln>
            <a:solidFill>
              <a:srgbClr val="B5272D"/>
            </a:solidFill>
          </a:ln>
        </p:spPr>
      </p:pic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6188958-4F57-4B8C-A3C8-AF04CA8DF147}"/>
              </a:ext>
            </a:extLst>
          </p:cNvPr>
          <p:cNvCxnSpPr>
            <a:cxnSpLocks/>
            <a:stCxn id="2052" idx="3"/>
          </p:cNvCxnSpPr>
          <p:nvPr/>
        </p:nvCxnSpPr>
        <p:spPr>
          <a:xfrm>
            <a:off x="2600383" y="3145964"/>
            <a:ext cx="1520771" cy="0"/>
          </a:xfrm>
          <a:prstGeom prst="line">
            <a:avLst/>
          </a:prstGeom>
          <a:ln>
            <a:solidFill>
              <a:srgbClr val="B5272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1AD534BD-E653-4A9D-98A8-631259915B9D}"/>
              </a:ext>
            </a:extLst>
          </p:cNvPr>
          <p:cNvCxnSpPr>
            <a:cxnSpLocks/>
          </p:cNvCxnSpPr>
          <p:nvPr/>
        </p:nvCxnSpPr>
        <p:spPr>
          <a:xfrm>
            <a:off x="4996149" y="3145962"/>
            <a:ext cx="1520771" cy="0"/>
          </a:xfrm>
          <a:prstGeom prst="line">
            <a:avLst/>
          </a:prstGeom>
          <a:ln>
            <a:solidFill>
              <a:srgbClr val="B5272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E88305EB-2F69-4D72-896D-6FD537A2CD35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7486708" y="3145963"/>
            <a:ext cx="1274224" cy="2"/>
          </a:xfrm>
          <a:prstGeom prst="line">
            <a:avLst/>
          </a:prstGeom>
          <a:ln>
            <a:solidFill>
              <a:srgbClr val="B5272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D4C7FE4-AEB4-4170-9A56-8AC311F12B7F}"/>
              </a:ext>
            </a:extLst>
          </p:cNvPr>
          <p:cNvSpPr txBox="1"/>
          <p:nvPr/>
        </p:nvSpPr>
        <p:spPr>
          <a:xfrm>
            <a:off x="12566850" y="683414"/>
            <a:ext cx="80919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 </a:t>
            </a:r>
            <a:r>
              <a:rPr kumimoji="1" lang="ko-KR" altLang="en-US" sz="12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소제목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B98A0A-8ECE-4A03-8073-42D19C06D9A9}"/>
              </a:ext>
            </a:extLst>
          </p:cNvPr>
          <p:cNvSpPr txBox="1"/>
          <p:nvPr/>
        </p:nvSpPr>
        <p:spPr>
          <a:xfrm>
            <a:off x="12566850" y="1009204"/>
            <a:ext cx="1186543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상세항목의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상세항목의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DB2017-DF00-4A73-814D-A612B9A6AC56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6AC460-0824-4C5D-84D9-3FC04C6FD200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851A77-D4E9-44F9-A420-1D51DC47516B}"/>
              </a:ext>
            </a:extLst>
          </p:cNvPr>
          <p:cNvSpPr txBox="1"/>
          <p:nvPr/>
        </p:nvSpPr>
        <p:spPr>
          <a:xfrm>
            <a:off x="12566850" y="-389580"/>
            <a:ext cx="26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DCF8D97-8B92-49AC-8EEC-1438A1EFAA62}"/>
              </a:ext>
            </a:extLst>
          </p:cNvPr>
          <p:cNvSpPr txBox="1"/>
          <p:nvPr/>
        </p:nvSpPr>
        <p:spPr>
          <a:xfrm>
            <a:off x="12566850" y="-20248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 </a:t>
            </a:r>
            <a:r>
              <a:rPr kumimoji="1" lang="ko-KR" altLang="en-US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 시 특이사항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D7554F-97FE-4449-B727-47BA3FFF3CC2}"/>
              </a:ext>
            </a:extLst>
          </p:cNvPr>
          <p:cNvSpPr txBox="1"/>
          <p:nvPr/>
        </p:nvSpPr>
        <p:spPr>
          <a:xfrm>
            <a:off x="6336017" y="3780456"/>
            <a:ext cx="1599477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ASP.NET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활용한 웹서버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스케일 아웃 가능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BE171E-9379-481C-A489-3CA5607EA8CF}"/>
              </a:ext>
            </a:extLst>
          </p:cNvPr>
          <p:cNvSpPr txBox="1"/>
          <p:nvPr/>
        </p:nvSpPr>
        <p:spPr>
          <a:xfrm>
            <a:off x="3694271" y="3641281"/>
            <a:ext cx="1883849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로브밸런서를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사용한다고 가정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28490A-B0A7-478F-AAA5-7F6DFE4906AA}"/>
              </a:ext>
            </a:extLst>
          </p:cNvPr>
          <p:cNvSpPr txBox="1"/>
          <p:nvPr/>
        </p:nvSpPr>
        <p:spPr>
          <a:xfrm>
            <a:off x="8760932" y="4207698"/>
            <a:ext cx="83773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단일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DB</a:t>
            </a: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DB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샤딩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8D2A34-F6F5-4E62-9AA6-2AB246A0D968}"/>
              </a:ext>
            </a:extLst>
          </p:cNvPr>
          <p:cNvSpPr txBox="1"/>
          <p:nvPr/>
        </p:nvSpPr>
        <p:spPr>
          <a:xfrm>
            <a:off x="2127774" y="3618177"/>
            <a:ext cx="433452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클라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429030-EE4D-420D-AB52-78B80F4E1244}"/>
              </a:ext>
            </a:extLst>
          </p:cNvPr>
          <p:cNvSpPr txBox="1"/>
          <p:nvPr/>
        </p:nvSpPr>
        <p:spPr>
          <a:xfrm>
            <a:off x="2145592" y="685624"/>
            <a:ext cx="26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2-2.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서버 구조도</a:t>
            </a:r>
          </a:p>
        </p:txBody>
      </p:sp>
    </p:spTree>
    <p:extLst>
      <p:ext uri="{BB962C8B-B14F-4D97-AF65-F5344CB8AC3E}">
        <p14:creationId xmlns:p14="http://schemas.microsoft.com/office/powerpoint/2010/main" val="3582123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4C7FE4-AEB4-4170-9A56-8AC311F12B7F}"/>
              </a:ext>
            </a:extLst>
          </p:cNvPr>
          <p:cNvSpPr txBox="1"/>
          <p:nvPr/>
        </p:nvSpPr>
        <p:spPr>
          <a:xfrm>
            <a:off x="12566850" y="683414"/>
            <a:ext cx="80919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 </a:t>
            </a:r>
            <a:r>
              <a:rPr kumimoji="1" lang="ko-KR" altLang="en-US" sz="12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소제목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B98A0A-8ECE-4A03-8073-42D19C06D9A9}"/>
              </a:ext>
            </a:extLst>
          </p:cNvPr>
          <p:cNvSpPr txBox="1"/>
          <p:nvPr/>
        </p:nvSpPr>
        <p:spPr>
          <a:xfrm>
            <a:off x="12566850" y="1009204"/>
            <a:ext cx="1186543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상세항목의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상세항목의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DB2017-DF00-4A73-814D-A612B9A6AC56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6AC460-0824-4C5D-84D9-3FC04C6FD200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851A77-D4E9-44F9-A420-1D51DC47516B}"/>
              </a:ext>
            </a:extLst>
          </p:cNvPr>
          <p:cNvSpPr txBox="1"/>
          <p:nvPr/>
        </p:nvSpPr>
        <p:spPr>
          <a:xfrm>
            <a:off x="12566850" y="-389580"/>
            <a:ext cx="26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DCF8D97-8B92-49AC-8EEC-1438A1EFAA62}"/>
              </a:ext>
            </a:extLst>
          </p:cNvPr>
          <p:cNvSpPr txBox="1"/>
          <p:nvPr/>
        </p:nvSpPr>
        <p:spPr>
          <a:xfrm>
            <a:off x="12566850" y="-20248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 </a:t>
            </a:r>
            <a:r>
              <a:rPr kumimoji="1" lang="ko-KR" altLang="en-US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 시 특이사항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5ED564-E148-4B77-BF87-63662C12F45A}"/>
              </a:ext>
            </a:extLst>
          </p:cNvPr>
          <p:cNvSpPr/>
          <p:nvPr/>
        </p:nvSpPr>
        <p:spPr>
          <a:xfrm>
            <a:off x="2466831" y="1727628"/>
            <a:ext cx="1436915" cy="393503"/>
          </a:xfrm>
          <a:prstGeom prst="roundRect">
            <a:avLst/>
          </a:prstGeom>
          <a:solidFill>
            <a:srgbClr val="CB2C30"/>
          </a:solidFill>
          <a:ln>
            <a:solidFill>
              <a:srgbClr val="B5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account</a:t>
            </a:r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86E2BFE-37A4-40D4-B905-CD22F79A07BA}"/>
              </a:ext>
            </a:extLst>
          </p:cNvPr>
          <p:cNvSpPr/>
          <p:nvPr/>
        </p:nvSpPr>
        <p:spPr>
          <a:xfrm>
            <a:off x="5377543" y="1720797"/>
            <a:ext cx="1436914" cy="393503"/>
          </a:xfrm>
          <a:prstGeom prst="roundRect">
            <a:avLst/>
          </a:prstGeom>
          <a:solidFill>
            <a:srgbClr val="CB2C30"/>
          </a:solidFill>
          <a:ln>
            <a:solidFill>
              <a:srgbClr val="B5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game</a:t>
            </a:r>
            <a:endParaRPr lang="ko-KR" altLang="en-US" dirty="0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F92489B3-9202-4C53-B410-1FFF7774520F}"/>
              </a:ext>
            </a:extLst>
          </p:cNvPr>
          <p:cNvSpPr/>
          <p:nvPr/>
        </p:nvSpPr>
        <p:spPr>
          <a:xfrm>
            <a:off x="2466832" y="2342652"/>
            <a:ext cx="143691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users</a:t>
            </a:r>
            <a:endParaRPr lang="ko-KR" altLang="en-US" sz="1200" dirty="0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16A7DED5-0245-43C4-B661-6F9D41007273}"/>
              </a:ext>
            </a:extLst>
          </p:cNvPr>
          <p:cNvSpPr/>
          <p:nvPr/>
        </p:nvSpPr>
        <p:spPr>
          <a:xfrm>
            <a:off x="8288256" y="1720798"/>
            <a:ext cx="1436915" cy="393503"/>
          </a:xfrm>
          <a:prstGeom prst="roundRect">
            <a:avLst/>
          </a:prstGeom>
          <a:solidFill>
            <a:srgbClr val="CB2C30"/>
          </a:solidFill>
          <a:ln>
            <a:solidFill>
              <a:srgbClr val="B5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</a:t>
            </a:r>
            <a:endParaRPr lang="ko-KR" altLang="en-US" dirty="0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713BA806-3D54-402A-9340-F1F2E64191E1}"/>
              </a:ext>
            </a:extLst>
          </p:cNvPr>
          <p:cNvSpPr/>
          <p:nvPr/>
        </p:nvSpPr>
        <p:spPr>
          <a:xfrm>
            <a:off x="6256620" y="2342651"/>
            <a:ext cx="143691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monsterevolve</a:t>
            </a:r>
            <a:endParaRPr lang="ko-KR" altLang="en-US" sz="1200" dirty="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315CDB1B-AFFD-44C5-BBB9-A9BBD888B06C}"/>
              </a:ext>
            </a:extLst>
          </p:cNvPr>
          <p:cNvSpPr/>
          <p:nvPr/>
        </p:nvSpPr>
        <p:spPr>
          <a:xfrm>
            <a:off x="10205811" y="925951"/>
            <a:ext cx="143691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table</a:t>
            </a:r>
            <a:endParaRPr lang="ko-KR" altLang="en-US" sz="1200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3C7476E-2A7D-4E8B-9379-EB968F3A735E}"/>
              </a:ext>
            </a:extLst>
          </p:cNvPr>
          <p:cNvSpPr/>
          <p:nvPr/>
        </p:nvSpPr>
        <p:spPr>
          <a:xfrm>
            <a:off x="8288257" y="2342651"/>
            <a:ext cx="143691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login_log</a:t>
            </a:r>
            <a:endParaRPr lang="ko-KR" altLang="en-US" sz="1200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A6F54F49-CEF7-4DD5-AE46-A28E4532EF86}"/>
              </a:ext>
            </a:extLst>
          </p:cNvPr>
          <p:cNvSpPr/>
          <p:nvPr/>
        </p:nvSpPr>
        <p:spPr>
          <a:xfrm>
            <a:off x="8288257" y="2964504"/>
            <a:ext cx="143691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catch_log</a:t>
            </a:r>
            <a:endParaRPr lang="ko-KR" altLang="en-US" sz="1200" dirty="0"/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B8C181D-B94A-4AA6-902C-8FEB6CDB0B2E}"/>
              </a:ext>
            </a:extLst>
          </p:cNvPr>
          <p:cNvSpPr/>
          <p:nvPr/>
        </p:nvSpPr>
        <p:spPr>
          <a:xfrm>
            <a:off x="8288257" y="3586357"/>
            <a:ext cx="143691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evolve_log</a:t>
            </a:r>
            <a:endParaRPr lang="ko-KR" altLang="en-US" sz="1200" dirty="0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B8EFA243-0E09-408B-978C-22ACAC0CF6EF}"/>
              </a:ext>
            </a:extLst>
          </p:cNvPr>
          <p:cNvSpPr/>
          <p:nvPr/>
        </p:nvSpPr>
        <p:spPr>
          <a:xfrm>
            <a:off x="8288257" y="4208210"/>
            <a:ext cx="143691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error_log</a:t>
            </a:r>
            <a:endParaRPr lang="ko-KR" altLang="en-US" sz="1200" dirty="0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29481BF0-E69F-4B46-9F71-302BBBFE73B1}"/>
              </a:ext>
            </a:extLst>
          </p:cNvPr>
          <p:cNvSpPr/>
          <p:nvPr/>
        </p:nvSpPr>
        <p:spPr>
          <a:xfrm>
            <a:off x="6256620" y="2964503"/>
            <a:ext cx="143691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monsterinfo</a:t>
            </a:r>
            <a:endParaRPr lang="ko-KR" altLang="en-US" sz="1200" dirty="0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8682C4ED-9707-4A5E-B8B7-1C517857AEA4}"/>
              </a:ext>
            </a:extLst>
          </p:cNvPr>
          <p:cNvSpPr/>
          <p:nvPr/>
        </p:nvSpPr>
        <p:spPr>
          <a:xfrm>
            <a:off x="6256620" y="3586355"/>
            <a:ext cx="143691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monsterupgrade</a:t>
            </a:r>
            <a:endParaRPr lang="ko-KR" altLang="en-US" sz="1200" dirty="0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76E10287-7617-4C50-93C4-B90A46902F9A}"/>
              </a:ext>
            </a:extLst>
          </p:cNvPr>
          <p:cNvSpPr/>
          <p:nvPr/>
        </p:nvSpPr>
        <p:spPr>
          <a:xfrm>
            <a:off x="6256620" y="4208207"/>
            <a:ext cx="143691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userlevelinfo</a:t>
            </a:r>
            <a:endParaRPr lang="ko-KR" altLang="en-US" sz="1200" dirty="0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6FE8838C-B08A-4D98-B4AF-54423745A735}"/>
              </a:ext>
            </a:extLst>
          </p:cNvPr>
          <p:cNvSpPr/>
          <p:nvPr/>
        </p:nvSpPr>
        <p:spPr>
          <a:xfrm>
            <a:off x="4498468" y="2342651"/>
            <a:ext cx="143691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catch</a:t>
            </a:r>
            <a:endParaRPr lang="ko-KR" altLang="en-US" sz="1200" dirty="0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5CF12D9A-E5B3-4274-9642-2E4367E5B94F}"/>
              </a:ext>
            </a:extLst>
          </p:cNvPr>
          <p:cNvSpPr/>
          <p:nvPr/>
        </p:nvSpPr>
        <p:spPr>
          <a:xfrm>
            <a:off x="4498468" y="2964503"/>
            <a:ext cx="143691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dailycheck</a:t>
            </a:r>
            <a:endParaRPr lang="ko-KR" altLang="en-US" sz="1200" dirty="0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AC692AB9-EDEB-4404-A8AA-25290C154469}"/>
              </a:ext>
            </a:extLst>
          </p:cNvPr>
          <p:cNvSpPr/>
          <p:nvPr/>
        </p:nvSpPr>
        <p:spPr>
          <a:xfrm>
            <a:off x="4498468" y="3586355"/>
            <a:ext cx="143691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dailyinfo</a:t>
            </a:r>
            <a:endParaRPr lang="ko-KR" altLang="en-US" sz="1200" dirty="0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CD996A7-ACF9-4591-9C1C-5BFE178A0EC5}"/>
              </a:ext>
            </a:extLst>
          </p:cNvPr>
          <p:cNvSpPr/>
          <p:nvPr/>
        </p:nvSpPr>
        <p:spPr>
          <a:xfrm>
            <a:off x="4498468" y="4208207"/>
            <a:ext cx="143691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gamedata</a:t>
            </a:r>
            <a:endParaRPr lang="ko-KR" altLang="en-US" sz="1200" dirty="0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BC3A1EFF-740B-447E-ABC1-20603BFAE6D4}"/>
              </a:ext>
            </a:extLst>
          </p:cNvPr>
          <p:cNvSpPr/>
          <p:nvPr/>
        </p:nvSpPr>
        <p:spPr>
          <a:xfrm>
            <a:off x="4498468" y="4830059"/>
            <a:ext cx="143691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mail</a:t>
            </a:r>
            <a:endParaRPr lang="ko-KR" altLang="en-US" sz="1200" dirty="0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08FFC74-49FC-49A6-9AF3-43587F207CE2}"/>
              </a:ext>
            </a:extLst>
          </p:cNvPr>
          <p:cNvCxnSpPr/>
          <p:nvPr/>
        </p:nvCxnSpPr>
        <p:spPr>
          <a:xfrm>
            <a:off x="4223657" y="1422400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BBD084D6-623D-4ED9-9953-5454C65F5186}"/>
              </a:ext>
            </a:extLst>
          </p:cNvPr>
          <p:cNvCxnSpPr/>
          <p:nvPr/>
        </p:nvCxnSpPr>
        <p:spPr>
          <a:xfrm>
            <a:off x="7968343" y="1422400"/>
            <a:ext cx="0" cy="45284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79ECABFD-540F-436C-9EE1-7CF3EFFA2E7B}"/>
              </a:ext>
            </a:extLst>
          </p:cNvPr>
          <p:cNvSpPr/>
          <p:nvPr/>
        </p:nvSpPr>
        <p:spPr>
          <a:xfrm>
            <a:off x="8608942" y="925951"/>
            <a:ext cx="1436914" cy="393503"/>
          </a:xfrm>
          <a:prstGeom prst="roundRect">
            <a:avLst/>
          </a:prstGeom>
          <a:solidFill>
            <a:srgbClr val="CB2C30"/>
          </a:solidFill>
          <a:ln>
            <a:solidFill>
              <a:srgbClr val="B5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lt1"/>
                </a:solidFill>
              </a:rPr>
              <a:t>schema</a:t>
            </a:r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D4EF181-D5B4-4742-B3A2-FCB50F6ACEEC}"/>
              </a:ext>
            </a:extLst>
          </p:cNvPr>
          <p:cNvSpPr txBox="1"/>
          <p:nvPr/>
        </p:nvSpPr>
        <p:spPr>
          <a:xfrm>
            <a:off x="4963405" y="6246763"/>
            <a:ext cx="6009875" cy="52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https://github.com/richard0326/RobotMon-Go/blob/main/Document/DatabaseTable.md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1151E75-06C8-40F4-89F4-01E69642A08A}"/>
              </a:ext>
            </a:extLst>
          </p:cNvPr>
          <p:cNvSpPr txBox="1"/>
          <p:nvPr/>
        </p:nvSpPr>
        <p:spPr>
          <a:xfrm>
            <a:off x="2145592" y="685624"/>
            <a:ext cx="26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2-3. Database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4150060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42214D9-9977-4A60-8050-6DC312C55A32}"/>
              </a:ext>
            </a:extLst>
          </p:cNvPr>
          <p:cNvCxnSpPr>
            <a:cxnSpLocks/>
            <a:stCxn id="31" idx="2"/>
            <a:endCxn id="83" idx="0"/>
          </p:cNvCxnSpPr>
          <p:nvPr/>
        </p:nvCxnSpPr>
        <p:spPr>
          <a:xfrm flipH="1">
            <a:off x="8759632" y="2121131"/>
            <a:ext cx="1" cy="12452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057374D-0E51-4536-B145-3C02C59BD862}"/>
              </a:ext>
            </a:extLst>
          </p:cNvPr>
          <p:cNvCxnSpPr>
            <a:endCxn id="68" idx="0"/>
          </p:cNvCxnSpPr>
          <p:nvPr/>
        </p:nvCxnSpPr>
        <p:spPr>
          <a:xfrm>
            <a:off x="6873604" y="2121129"/>
            <a:ext cx="0" cy="3432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83B7B15-FB84-42AE-A002-B111B231A144}"/>
              </a:ext>
            </a:extLst>
          </p:cNvPr>
          <p:cNvCxnSpPr/>
          <p:nvPr/>
        </p:nvCxnSpPr>
        <p:spPr>
          <a:xfrm>
            <a:off x="5207807" y="2121131"/>
            <a:ext cx="0" cy="30796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AA8C992-2D35-45B4-8083-FF0DDB2EFC92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>
            <a:off x="3331292" y="2121130"/>
            <a:ext cx="0" cy="699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642ED6-A5CF-4B41-8B03-5E5D3C35AB11}"/>
              </a:ext>
            </a:extLst>
          </p:cNvPr>
          <p:cNvSpPr/>
          <p:nvPr/>
        </p:nvSpPr>
        <p:spPr>
          <a:xfrm>
            <a:off x="219076" y="1054956"/>
            <a:ext cx="1926518" cy="1345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D4C7FE4-AEB4-4170-9A56-8AC311F12B7F}"/>
              </a:ext>
            </a:extLst>
          </p:cNvPr>
          <p:cNvSpPr txBox="1"/>
          <p:nvPr/>
        </p:nvSpPr>
        <p:spPr>
          <a:xfrm>
            <a:off x="12566850" y="683414"/>
            <a:ext cx="809196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1) </a:t>
            </a:r>
            <a:r>
              <a:rPr kumimoji="1" lang="ko-KR" altLang="en-US" sz="12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소제목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AB98A0A-8ECE-4A03-8073-42D19C06D9A9}"/>
              </a:ext>
            </a:extLst>
          </p:cNvPr>
          <p:cNvSpPr txBox="1"/>
          <p:nvPr/>
        </p:nvSpPr>
        <p:spPr>
          <a:xfrm>
            <a:off x="12566850" y="1009204"/>
            <a:ext cx="1186543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상세항목의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  <a:endParaRPr kumimoji="1" lang="en-US" altLang="ko-KR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상세항목의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내용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DB2017-DF00-4A73-814D-A612B9A6AC56}"/>
              </a:ext>
            </a:extLst>
          </p:cNvPr>
          <p:cNvSpPr txBox="1"/>
          <p:nvPr/>
        </p:nvSpPr>
        <p:spPr>
          <a:xfrm>
            <a:off x="12566850" y="1858841"/>
            <a:ext cx="1687000" cy="333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본문 내용의 글꼴 크기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B6AC460-0824-4C5D-84D9-3FC04C6FD200}"/>
              </a:ext>
            </a:extLst>
          </p:cNvPr>
          <p:cNvSpPr txBox="1"/>
          <p:nvPr/>
        </p:nvSpPr>
        <p:spPr>
          <a:xfrm>
            <a:off x="12566850" y="2121131"/>
            <a:ext cx="4665380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화면에서의 </a:t>
            </a:r>
            <a:r>
              <a:rPr kumimoji="1" lang="ko-KR" altLang="en-US" sz="1000" spc="-3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가독성을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고려하여 최소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 권장합니다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다만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캡션으로 사용하는 경우 등 상황에 따라 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10pt </a:t>
            </a:r>
            <a:r>
              <a:rPr kumimoji="1" lang="ko-KR" altLang="en-US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미만으로 사용할 수 있습니다</a:t>
            </a:r>
            <a:r>
              <a:rPr kumimoji="1" lang="en-US" altLang="ko-KR" sz="10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R" altLang="en-US" sz="1000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851A77-D4E9-44F9-A420-1D51DC47516B}"/>
              </a:ext>
            </a:extLst>
          </p:cNvPr>
          <p:cNvSpPr txBox="1"/>
          <p:nvPr/>
        </p:nvSpPr>
        <p:spPr>
          <a:xfrm>
            <a:off x="12566850" y="-389580"/>
            <a:ext cx="26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</a:t>
            </a:r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– </a:t>
            </a:r>
            <a:r>
              <a:rPr kumimoji="1" lang="ko-KR" altLang="en-US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DCF8D97-8B92-49AC-8EEC-1438A1EFAA62}"/>
              </a:ext>
            </a:extLst>
          </p:cNvPr>
          <p:cNvSpPr txBox="1"/>
          <p:nvPr/>
        </p:nvSpPr>
        <p:spPr>
          <a:xfrm>
            <a:off x="12566850" y="-20248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1. </a:t>
            </a:r>
            <a:r>
              <a:rPr kumimoji="1" lang="ko-KR" altLang="en-US" sz="1400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계정 생성 시 특이사항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5ED564-E148-4B77-BF87-63662C12F45A}"/>
              </a:ext>
            </a:extLst>
          </p:cNvPr>
          <p:cNvSpPr/>
          <p:nvPr/>
        </p:nvSpPr>
        <p:spPr>
          <a:xfrm>
            <a:off x="638628" y="1727628"/>
            <a:ext cx="1436915" cy="393503"/>
          </a:xfrm>
          <a:prstGeom prst="roundRect">
            <a:avLst/>
          </a:prstGeom>
          <a:solidFill>
            <a:srgbClr val="CB2C30"/>
          </a:solidFill>
          <a:ln>
            <a:solidFill>
              <a:srgbClr val="B5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Client</a:t>
            </a:r>
            <a:r>
              <a:rPr lang="ko-KR" altLang="en-US" dirty="0"/>
              <a:t> </a:t>
            </a:r>
            <a:r>
              <a:rPr lang="en-US" altLang="ko-KR" dirty="0"/>
              <a:t>Req</a:t>
            </a:r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86E2BFE-37A4-40D4-B905-CD22F79A07BA}"/>
              </a:ext>
            </a:extLst>
          </p:cNvPr>
          <p:cNvSpPr/>
          <p:nvPr/>
        </p:nvSpPr>
        <p:spPr>
          <a:xfrm>
            <a:off x="2501161" y="1727627"/>
            <a:ext cx="1660262" cy="393503"/>
          </a:xfrm>
          <a:prstGeom prst="roundRect">
            <a:avLst/>
          </a:prstGeom>
          <a:solidFill>
            <a:srgbClr val="CB2C30"/>
          </a:solidFill>
          <a:ln>
            <a:solidFill>
              <a:srgbClr val="B5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Middleware</a:t>
            </a:r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8DA61C7-1D8C-44F6-8D2F-8C9D17766A5D}"/>
              </a:ext>
            </a:extLst>
          </p:cNvPr>
          <p:cNvSpPr/>
          <p:nvPr/>
        </p:nvSpPr>
        <p:spPr>
          <a:xfrm>
            <a:off x="4587039" y="1727626"/>
            <a:ext cx="2916847" cy="393503"/>
          </a:xfrm>
          <a:prstGeom prst="roundRect">
            <a:avLst/>
          </a:prstGeom>
          <a:solidFill>
            <a:srgbClr val="CB2C30"/>
          </a:solidFill>
          <a:ln>
            <a:solidFill>
              <a:srgbClr val="B5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8DBBFFB-EA70-427C-AC64-FE01E2FC4206}"/>
              </a:ext>
            </a:extLst>
          </p:cNvPr>
          <p:cNvSpPr/>
          <p:nvPr/>
        </p:nvSpPr>
        <p:spPr>
          <a:xfrm>
            <a:off x="7929502" y="1727628"/>
            <a:ext cx="1660262" cy="393503"/>
          </a:xfrm>
          <a:prstGeom prst="roundRect">
            <a:avLst/>
          </a:prstGeom>
          <a:solidFill>
            <a:srgbClr val="CB2C30"/>
          </a:solidFill>
          <a:ln>
            <a:solidFill>
              <a:srgbClr val="B5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Logic</a:t>
            </a:r>
            <a:endParaRPr lang="ko-KR" altLang="en-US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5F6FE38-4D74-47DC-9702-7925C606ACF5}"/>
              </a:ext>
            </a:extLst>
          </p:cNvPr>
          <p:cNvSpPr/>
          <p:nvPr/>
        </p:nvSpPr>
        <p:spPr>
          <a:xfrm>
            <a:off x="2501161" y="2274542"/>
            <a:ext cx="1660262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AuthTokenCheck</a:t>
            </a:r>
            <a:r>
              <a:rPr lang="en-US" altLang="ko-KR" sz="1200" dirty="0"/>
              <a:t> </a:t>
            </a:r>
            <a:r>
              <a:rPr lang="ko-KR" altLang="en-US" sz="1200" dirty="0"/>
              <a:t>미들웨어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C896A02-FC80-4BC8-91B2-AA47628376D4}"/>
              </a:ext>
            </a:extLst>
          </p:cNvPr>
          <p:cNvSpPr/>
          <p:nvPr/>
        </p:nvSpPr>
        <p:spPr>
          <a:xfrm>
            <a:off x="2501161" y="2820445"/>
            <a:ext cx="1660262" cy="39350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Controller</a:t>
            </a:r>
            <a:r>
              <a:rPr lang="ko-KR" altLang="en-US" sz="1200" dirty="0"/>
              <a:t> </a:t>
            </a:r>
            <a:r>
              <a:rPr lang="en-US" altLang="ko-KR" sz="1200" dirty="0"/>
              <a:t>Mapping</a:t>
            </a:r>
            <a:endParaRPr lang="ko-KR" altLang="en-US" sz="12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0DA6780-6552-4D81-9B2E-5DEBF37C8CC5}"/>
              </a:ext>
            </a:extLst>
          </p:cNvPr>
          <p:cNvCxnSpPr>
            <a:cxnSpLocks/>
            <a:stCxn id="3" idx="3"/>
            <a:endCxn id="29" idx="1"/>
          </p:cNvCxnSpPr>
          <p:nvPr/>
        </p:nvCxnSpPr>
        <p:spPr>
          <a:xfrm flipV="1">
            <a:off x="2075543" y="1924379"/>
            <a:ext cx="4256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60C4658-9681-497F-81CA-C26E127678D2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 flipV="1">
            <a:off x="4161423" y="1924378"/>
            <a:ext cx="4256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2A4648A-FCD8-4993-8D0E-FB4822E93733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7503886" y="1924378"/>
            <a:ext cx="42561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A8C73A5-5808-4903-BA73-9B7B959A1741}"/>
              </a:ext>
            </a:extLst>
          </p:cNvPr>
          <p:cNvSpPr/>
          <p:nvPr/>
        </p:nvSpPr>
        <p:spPr>
          <a:xfrm>
            <a:off x="4577525" y="2274542"/>
            <a:ext cx="126056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로그인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A57B914-2028-4E5E-A373-D9C29C41019D}"/>
              </a:ext>
            </a:extLst>
          </p:cNvPr>
          <p:cNvSpPr/>
          <p:nvPr/>
        </p:nvSpPr>
        <p:spPr>
          <a:xfrm>
            <a:off x="4577525" y="2820445"/>
            <a:ext cx="126056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계정 생성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323627E-1BED-4E7B-98E6-BCFBA2CD9415}"/>
              </a:ext>
            </a:extLst>
          </p:cNvPr>
          <p:cNvSpPr/>
          <p:nvPr/>
        </p:nvSpPr>
        <p:spPr>
          <a:xfrm>
            <a:off x="7929502" y="2274542"/>
            <a:ext cx="1660261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DB </a:t>
            </a:r>
            <a:r>
              <a:rPr lang="ko-KR" altLang="en-US" sz="1200" dirty="0"/>
              <a:t>연동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E4B3754-62EC-4C8E-85E3-32FC0401AC1E}"/>
              </a:ext>
            </a:extLst>
          </p:cNvPr>
          <p:cNvSpPr/>
          <p:nvPr/>
        </p:nvSpPr>
        <p:spPr>
          <a:xfrm>
            <a:off x="7929501" y="2820445"/>
            <a:ext cx="1660261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Redis </a:t>
            </a:r>
            <a:r>
              <a:rPr lang="ko-KR" altLang="en-US" sz="1200" dirty="0"/>
              <a:t>연동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A9EE3580-1C07-493F-915F-D5FB470838D9}"/>
              </a:ext>
            </a:extLst>
          </p:cNvPr>
          <p:cNvSpPr/>
          <p:nvPr/>
        </p:nvSpPr>
        <p:spPr>
          <a:xfrm>
            <a:off x="4577525" y="3366348"/>
            <a:ext cx="126056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출석 체크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8312DFA-2C77-4175-8457-1875A5EBFB35}"/>
              </a:ext>
            </a:extLst>
          </p:cNvPr>
          <p:cNvSpPr/>
          <p:nvPr/>
        </p:nvSpPr>
        <p:spPr>
          <a:xfrm>
            <a:off x="4577525" y="3912251"/>
            <a:ext cx="126056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잡기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94F7F2C-CD5F-44E8-B625-5953918F7233}"/>
              </a:ext>
            </a:extLst>
          </p:cNvPr>
          <p:cNvSpPr/>
          <p:nvPr/>
        </p:nvSpPr>
        <p:spPr>
          <a:xfrm>
            <a:off x="4577525" y="4458154"/>
            <a:ext cx="126056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잡은 몬스터 목록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D8D1123-F95A-44B9-AAE0-287E7DB07600}"/>
              </a:ext>
            </a:extLst>
          </p:cNvPr>
          <p:cNvSpPr/>
          <p:nvPr/>
        </p:nvSpPr>
        <p:spPr>
          <a:xfrm>
            <a:off x="4577525" y="5004057"/>
            <a:ext cx="126056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진화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F294501-6178-40DE-A43C-4DC4BA86EF2C}"/>
              </a:ext>
            </a:extLst>
          </p:cNvPr>
          <p:cNvSpPr/>
          <p:nvPr/>
        </p:nvSpPr>
        <p:spPr>
          <a:xfrm>
            <a:off x="6248755" y="2274542"/>
            <a:ext cx="126056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필드 몬스터 정보 가져오기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5D125D6-A615-423D-8F65-6E161223E3C9}"/>
              </a:ext>
            </a:extLst>
          </p:cNvPr>
          <p:cNvSpPr/>
          <p:nvPr/>
        </p:nvSpPr>
        <p:spPr>
          <a:xfrm>
            <a:off x="6248755" y="2820445"/>
            <a:ext cx="126056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우편 확인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340EE25C-430C-4C5F-A880-41DB34FC9616}"/>
              </a:ext>
            </a:extLst>
          </p:cNvPr>
          <p:cNvSpPr/>
          <p:nvPr/>
        </p:nvSpPr>
        <p:spPr>
          <a:xfrm>
            <a:off x="6248755" y="3366348"/>
            <a:ext cx="126056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랭킹 확인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D3DBC2CC-C69E-48FD-9D23-5C22C7603F17}"/>
              </a:ext>
            </a:extLst>
          </p:cNvPr>
          <p:cNvSpPr/>
          <p:nvPr/>
        </p:nvSpPr>
        <p:spPr>
          <a:xfrm>
            <a:off x="6248755" y="3912251"/>
            <a:ext cx="126056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우편 받기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F0546F5-4154-4A1B-AE96-DBCEEB37B346}"/>
              </a:ext>
            </a:extLst>
          </p:cNvPr>
          <p:cNvSpPr/>
          <p:nvPr/>
        </p:nvSpPr>
        <p:spPr>
          <a:xfrm>
            <a:off x="6248755" y="4458154"/>
            <a:ext cx="126056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우편 보내기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ABF35202-3483-4B51-997E-C77CBA764A03}"/>
              </a:ext>
            </a:extLst>
          </p:cNvPr>
          <p:cNvSpPr/>
          <p:nvPr/>
        </p:nvSpPr>
        <p:spPr>
          <a:xfrm>
            <a:off x="6248755" y="5004057"/>
            <a:ext cx="126056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강화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70E61E5A-0A81-4222-B5BA-91615B156451}"/>
              </a:ext>
            </a:extLst>
          </p:cNvPr>
          <p:cNvSpPr/>
          <p:nvPr/>
        </p:nvSpPr>
        <p:spPr>
          <a:xfrm>
            <a:off x="10035368" y="1721606"/>
            <a:ext cx="1436915" cy="393503"/>
          </a:xfrm>
          <a:prstGeom prst="roundRect">
            <a:avLst/>
          </a:prstGeom>
          <a:solidFill>
            <a:srgbClr val="CB2C30"/>
          </a:solidFill>
          <a:ln>
            <a:solidFill>
              <a:srgbClr val="B527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Client</a:t>
            </a:r>
            <a:r>
              <a:rPr lang="ko-KR" altLang="en-US" dirty="0"/>
              <a:t> </a:t>
            </a:r>
            <a:r>
              <a:rPr lang="en-US" altLang="ko-KR" dirty="0"/>
              <a:t>Res</a:t>
            </a:r>
            <a:endParaRPr lang="ko-KR" altLang="en-US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554B38F-3FD4-41C8-83B1-1120DFE98DED}"/>
              </a:ext>
            </a:extLst>
          </p:cNvPr>
          <p:cNvCxnSpPr/>
          <p:nvPr/>
        </p:nvCxnSpPr>
        <p:spPr>
          <a:xfrm>
            <a:off x="9609752" y="1918355"/>
            <a:ext cx="42561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DE74522-41CA-4910-9536-0A647561FC04}"/>
              </a:ext>
            </a:extLst>
          </p:cNvPr>
          <p:cNvSpPr/>
          <p:nvPr/>
        </p:nvSpPr>
        <p:spPr>
          <a:xfrm>
            <a:off x="6243322" y="5553846"/>
            <a:ext cx="126056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유저 정보 가져오기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0FEC49C-0D44-494A-8593-6FC689766C2A}"/>
              </a:ext>
            </a:extLst>
          </p:cNvPr>
          <p:cNvSpPr/>
          <p:nvPr/>
        </p:nvSpPr>
        <p:spPr>
          <a:xfrm>
            <a:off x="7929501" y="3366348"/>
            <a:ext cx="1660261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로직 처리</a:t>
            </a: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F92489B3-9202-4C53-B410-1FFF7774520F}"/>
              </a:ext>
            </a:extLst>
          </p:cNvPr>
          <p:cNvSpPr/>
          <p:nvPr/>
        </p:nvSpPr>
        <p:spPr>
          <a:xfrm>
            <a:off x="8544054" y="922573"/>
            <a:ext cx="1436914" cy="3935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구현 기능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1A4CEA46-6449-4ADF-A3F2-7723FC0E6869}"/>
              </a:ext>
            </a:extLst>
          </p:cNvPr>
          <p:cNvSpPr/>
          <p:nvPr/>
        </p:nvSpPr>
        <p:spPr>
          <a:xfrm>
            <a:off x="10205812" y="922572"/>
            <a:ext cx="1436913" cy="39350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원래 기능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9F0026-8190-4C80-8118-3FF35F8CF418}"/>
              </a:ext>
            </a:extLst>
          </p:cNvPr>
          <p:cNvSpPr txBox="1"/>
          <p:nvPr/>
        </p:nvSpPr>
        <p:spPr>
          <a:xfrm>
            <a:off x="2145591" y="685624"/>
            <a:ext cx="369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2-4. API Server Flowchart</a:t>
            </a:r>
            <a:endParaRPr kumimoji="1" lang="ko-KR" altLang="en-US" b="1" spc="-3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284372"/>
      </p:ext>
    </p:extLst>
  </p:cSld>
  <p:clrMapOvr>
    <a:masterClrMapping/>
  </p:clrMapOvr>
</p:sld>
</file>

<file path=ppt/theme/theme1.xml><?xml version="1.0" encoding="utf-8"?>
<a:theme xmlns:a="http://schemas.openxmlformats.org/drawingml/2006/main" name="Type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3476</TotalTime>
  <Words>2764</Words>
  <Application>Microsoft Office PowerPoint</Application>
  <PresentationFormat>와이드스크린</PresentationFormat>
  <Paragraphs>500</Paragraphs>
  <Slides>35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맑은 고딕</vt:lpstr>
      <vt:lpstr>맑은 고딕</vt:lpstr>
      <vt:lpstr>Arial</vt:lpstr>
      <vt:lpstr>Wingdings</vt:lpstr>
      <vt:lpstr>TypeB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컴 투스29</dc:creator>
  <cp:lastModifiedBy>컴 투스82</cp:lastModifiedBy>
  <cp:revision>52</cp:revision>
  <cp:lastPrinted>2022-01-25T23:26:01Z</cp:lastPrinted>
  <dcterms:created xsi:type="dcterms:W3CDTF">2020-01-02T06:06:23Z</dcterms:created>
  <dcterms:modified xsi:type="dcterms:W3CDTF">2022-01-26T07:02:29Z</dcterms:modified>
</cp:coreProperties>
</file>